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9"/>
  </p:notesMasterIdLst>
  <p:handoutMasterIdLst>
    <p:handoutMasterId r:id="rId20"/>
  </p:handoutMasterIdLst>
  <p:sldIdLst>
    <p:sldId id="257" r:id="rId2"/>
    <p:sldId id="258" r:id="rId3"/>
    <p:sldId id="256" r:id="rId4"/>
    <p:sldId id="260" r:id="rId5"/>
    <p:sldId id="261" r:id="rId6"/>
    <p:sldId id="269" r:id="rId7"/>
    <p:sldId id="259" r:id="rId8"/>
    <p:sldId id="262" r:id="rId9"/>
    <p:sldId id="263" r:id="rId10"/>
    <p:sldId id="264" r:id="rId11"/>
    <p:sldId id="265" r:id="rId12"/>
    <p:sldId id="266" r:id="rId13"/>
    <p:sldId id="274" r:id="rId14"/>
    <p:sldId id="273"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24" autoAdjust="0"/>
  </p:normalViewPr>
  <p:slideViewPr>
    <p:cSldViewPr>
      <p:cViewPr>
        <p:scale>
          <a:sx n="75" d="100"/>
          <a:sy n="75" d="100"/>
        </p:scale>
        <p:origin x="-1248"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1E5E1B-4C4D-4089-94C8-3DBFDF0A990B}" type="datetimeFigureOut">
              <a:rPr lang="en-US" smtClean="0"/>
              <a:pPr/>
              <a:t>12/5/2011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BB6288-68A1-43B2-84EC-C7E599B56C2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2D118A-962B-4E36-AC28-F2A3C4259FD7}" type="datetimeFigureOut">
              <a:rPr lang="en-US" smtClean="0"/>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C2DCBD-C00A-48E1-9AF6-370F7C1A0E4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t>The learning environment must encourage the usage of verbal communication skills.. </a:t>
            </a:r>
            <a:endParaRPr lang="en-US" dirty="0"/>
          </a:p>
        </p:txBody>
      </p:sp>
      <p:sp>
        <p:nvSpPr>
          <p:cNvPr id="4" name="Slide Number Placeholder 3"/>
          <p:cNvSpPr>
            <a:spLocks noGrp="1"/>
          </p:cNvSpPr>
          <p:nvPr>
            <p:ph type="sldNum" sz="quarter" idx="10"/>
          </p:nvPr>
        </p:nvSpPr>
        <p:spPr/>
        <p:txBody>
          <a:bodyPr/>
          <a:lstStyle/>
          <a:p>
            <a:fld id="{3DC2DCBD-C00A-48E1-9AF6-370F7C1A0E4C}" type="slidenum">
              <a:rPr lang="en-US" smtClean="0"/>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4A8975A-EAC2-4039-9EC8-B0DB400E82E7}" type="datetimeFigureOut">
              <a:rPr lang="en-US" smtClean="0"/>
              <a:pPr/>
              <a:t>12/5/2011</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A721259-0D2C-4D61-975E-ADF262CA02D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A8975A-EAC2-4039-9EC8-B0DB400E82E7}" type="datetimeFigureOut">
              <a:rPr lang="en-US" smtClean="0"/>
              <a:pPr/>
              <a:t>12/5/2011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A8975A-EAC2-4039-9EC8-B0DB400E82E7}" type="datetimeFigureOut">
              <a:rPr lang="en-US" smtClean="0"/>
              <a:pPr/>
              <a:t>12/5/2011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4A8975A-EAC2-4039-9EC8-B0DB400E82E7}" type="datetimeFigureOut">
              <a:rPr lang="en-US" smtClean="0"/>
              <a:pPr/>
              <a:t>12/5/2011</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A4A8975A-EAC2-4039-9EC8-B0DB400E82E7}" type="datetimeFigureOut">
              <a:rPr lang="en-US" smtClean="0"/>
              <a:pPr/>
              <a:t>12/5/2011</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EA721259-0D2C-4D61-975E-ADF262CA02D3}"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4A8975A-EAC2-4039-9EC8-B0DB400E82E7}" type="datetimeFigureOut">
              <a:rPr lang="en-US" smtClean="0"/>
              <a:pPr/>
              <a:t>12/5/2011</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EA721259-0D2C-4D61-975E-ADF262CA02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4A8975A-EAC2-4039-9EC8-B0DB400E82E7}" type="datetimeFigureOut">
              <a:rPr lang="en-US" smtClean="0"/>
              <a:pPr/>
              <a:t>12/5/2011</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A721259-0D2C-4D61-975E-ADF262CA02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4A8975A-EAC2-4039-9EC8-B0DB400E82E7}" type="datetimeFigureOut">
              <a:rPr lang="en-US" smtClean="0"/>
              <a:pPr/>
              <a:t>12/5/2011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A721259-0D2C-4D61-975E-ADF262CA02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4A8975A-EAC2-4039-9EC8-B0DB400E82E7}" type="datetimeFigureOut">
              <a:rPr lang="en-US" smtClean="0"/>
              <a:pPr/>
              <a:t>12/5/2011</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EA721259-0D2C-4D61-975E-ADF262CA02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4A8975A-EAC2-4039-9EC8-B0DB400E82E7}" type="datetimeFigureOut">
              <a:rPr lang="en-US" smtClean="0"/>
              <a:pPr/>
              <a:t>12/5/2011</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EA721259-0D2C-4D61-975E-ADF262CA02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4A8975A-EAC2-4039-9EC8-B0DB400E82E7}" type="datetimeFigureOut">
              <a:rPr lang="en-US" smtClean="0"/>
              <a:pPr/>
              <a:t>12/5/2011</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EA721259-0D2C-4D61-975E-ADF262CA02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4A8975A-EAC2-4039-9EC8-B0DB400E82E7}" type="datetimeFigureOut">
              <a:rPr lang="en-US" smtClean="0"/>
              <a:pPr/>
              <a:t>12/5/2011</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A721259-0D2C-4D61-975E-ADF262CA02D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imgres?q=student+anxiety&amp;um=1&amp;hl=en&amp;qscrl=1&amp;nord=1&amp;rlz=1T4ADSA_enUS421US423&amp;biw=1093&amp;bih=418&amp;tbm=isch&amp;tbnid=1h0f86VnMHFd-M:&amp;imgrefurl=http://www.paris-counseling.com/students.html&amp;docid=z5VjV5Eagii-8M&amp;imgurl=http://www.paris-counseling.com/images/AnxiousFemale.jpg&amp;w=425&amp;h=282&amp;ei=7hCaTu_eB4Tj0QHB_JywDg&amp;zoom=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lCfmJCSAG70"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9829800" cy="4343400"/>
          </a:xfrm>
        </p:spPr>
        <p:txBody>
          <a:bodyPr>
            <a:noAutofit/>
          </a:bodyPr>
          <a:lstStyle/>
          <a:p>
            <a:pPr algn="ctr"/>
            <a:r>
              <a:rPr lang="en-US" sz="6000" b="1" dirty="0" smtClean="0"/>
              <a:t> </a:t>
            </a:r>
            <a:r>
              <a:rPr lang="en-US" sz="5400" b="1" dirty="0" smtClean="0"/>
              <a:t>The Integration of Smartboards in the ESL English Language  Instruction</a:t>
            </a:r>
            <a:endParaRPr lang="en-US" sz="5400" b="1" dirty="0"/>
          </a:p>
        </p:txBody>
      </p:sp>
      <p:sp>
        <p:nvSpPr>
          <p:cNvPr id="3" name="Subtitle 2"/>
          <p:cNvSpPr>
            <a:spLocks noGrp="1"/>
          </p:cNvSpPr>
          <p:nvPr>
            <p:ph type="subTitle" idx="1"/>
          </p:nvPr>
        </p:nvSpPr>
        <p:spPr>
          <a:xfrm>
            <a:off x="381000" y="3505200"/>
            <a:ext cx="8062912" cy="3124200"/>
          </a:xfrm>
        </p:spPr>
        <p:txBody>
          <a:bodyPr>
            <a:normAutofit fontScale="77500" lnSpcReduction="20000"/>
          </a:bodyPr>
          <a:lstStyle/>
          <a:p>
            <a:endParaRPr lang="en-US" dirty="0" smtClean="0"/>
          </a:p>
          <a:p>
            <a:pPr algn="ctr"/>
            <a:r>
              <a:rPr lang="en-US" b="1" dirty="0" smtClean="0"/>
              <a:t> </a:t>
            </a:r>
          </a:p>
          <a:p>
            <a:pPr algn="ctr"/>
            <a:r>
              <a:rPr lang="en-US" b="1" dirty="0" smtClean="0"/>
              <a:t>Can the smartboard help to increase ESL students verbal communications and interaction skills?</a:t>
            </a:r>
          </a:p>
          <a:p>
            <a:pPr algn="ctr"/>
            <a:endParaRPr lang="en-US" b="1" dirty="0" smtClean="0"/>
          </a:p>
          <a:p>
            <a:pPr algn="ctr"/>
            <a:r>
              <a:rPr lang="en-US" b="1" dirty="0" smtClean="0"/>
              <a:t> Can the smartboard help to decrease ESL students’ performance anxiety?</a:t>
            </a:r>
          </a:p>
          <a:p>
            <a:pPr algn="ctr"/>
            <a:endParaRPr lang="en-US" b="1" dirty="0" smtClean="0"/>
          </a:p>
          <a:p>
            <a:pPr algn="ctr"/>
            <a:endParaRPr lang="en-US" sz="2100" b="1" dirty="0" smtClean="0">
              <a:solidFill>
                <a:schemeClr val="tx1"/>
              </a:solidFill>
            </a:endParaRPr>
          </a:p>
          <a:p>
            <a:pPr algn="ctr"/>
            <a:r>
              <a:rPr lang="en-US" sz="2600" b="1" dirty="0" smtClean="0">
                <a:solidFill>
                  <a:schemeClr val="tx1"/>
                </a:solidFill>
              </a:rPr>
              <a:t>By Eileen Blair Education 7201:Seminar in Applied Theory and Research </a:t>
            </a:r>
          </a:p>
          <a:p>
            <a:pPr algn="ctr"/>
            <a:endParaRPr lang="en-US" b="1" dirty="0" smtClean="0"/>
          </a:p>
          <a:p>
            <a:pPr algn="ctr"/>
            <a:endParaRPr lang="en-US" b="1" dirty="0" smtClean="0"/>
          </a:p>
          <a:p>
            <a:pPr algn="ctr"/>
            <a:endParaRPr lang="en-US" b="1" dirty="0" smtClean="0"/>
          </a:p>
          <a:p>
            <a:pPr algn="ct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Cons of Technology</a:t>
            </a:r>
            <a:endParaRPr lang="en-US" sz="5400" b="1" dirty="0"/>
          </a:p>
        </p:txBody>
      </p:sp>
      <p:sp>
        <p:nvSpPr>
          <p:cNvPr id="3" name="Content Placeholder 2"/>
          <p:cNvSpPr>
            <a:spLocks noGrp="1"/>
          </p:cNvSpPr>
          <p:nvPr>
            <p:ph idx="1"/>
          </p:nvPr>
        </p:nvSpPr>
        <p:spPr>
          <a:xfrm>
            <a:off x="457200" y="1447800"/>
            <a:ext cx="8229600" cy="4572000"/>
          </a:xfrm>
        </p:spPr>
        <p:txBody>
          <a:bodyPr>
            <a:normAutofit/>
          </a:bodyPr>
          <a:lstStyle/>
          <a:p>
            <a:pPr>
              <a:buNone/>
            </a:pPr>
            <a:r>
              <a:rPr lang="en-US" sz="2400" b="1" dirty="0" smtClean="0"/>
              <a:t>Digital Divide: Students from low socio-economic households fear the computer and other technologies- as they do not have equal access to technology as average income-household students </a:t>
            </a:r>
            <a:r>
              <a:rPr lang="en-US" sz="1600" b="1" dirty="0" smtClean="0">
                <a:solidFill>
                  <a:schemeClr val="bg1"/>
                </a:solidFill>
              </a:rPr>
              <a:t>(Amiri, 2009; </a:t>
            </a:r>
            <a:r>
              <a:rPr lang="en-US" sz="1600" b="1" dirty="0" err="1" smtClean="0">
                <a:solidFill>
                  <a:schemeClr val="bg1"/>
                </a:solidFill>
              </a:rPr>
              <a:t>Lebens</a:t>
            </a:r>
            <a:r>
              <a:rPr lang="en-US" sz="1600" b="1" dirty="0" smtClean="0">
                <a:solidFill>
                  <a:schemeClr val="bg1"/>
                </a:solidFill>
              </a:rPr>
              <a:t>, Mayer, &amp; Graff,  2009; Lee, 2006).</a:t>
            </a:r>
          </a:p>
          <a:p>
            <a:pPr>
              <a:buNone/>
            </a:pPr>
            <a:endParaRPr lang="en-US" sz="2400" b="1" dirty="0" smtClean="0"/>
          </a:p>
          <a:p>
            <a:pPr>
              <a:buNone/>
            </a:pPr>
            <a:r>
              <a:rPr lang="en-US" sz="2400" b="1" dirty="0" smtClean="0"/>
              <a:t>Digital literacy cannot be accomplished by simply giving access to technology in the classroom.  To narrow the digital divide, students need motivation, skills, and possession of computers </a:t>
            </a:r>
            <a:r>
              <a:rPr lang="en-US" sz="1600" b="1" dirty="0" smtClean="0">
                <a:solidFill>
                  <a:schemeClr val="bg1"/>
                </a:solidFill>
              </a:rPr>
              <a:t>(Amiri, 2009; Lebens, Mayer, &amp; Graff, 2009; Lee, 2006).</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99032"/>
          </a:xfrm>
        </p:spPr>
        <p:txBody>
          <a:bodyPr>
            <a:normAutofit fontScale="90000"/>
          </a:bodyPr>
          <a:lstStyle/>
          <a:p>
            <a:pPr algn="ctr"/>
            <a:r>
              <a:rPr lang="en-US" sz="4900" b="1" dirty="0" smtClean="0"/>
              <a:t>Social Constructivism</a:t>
            </a:r>
            <a:br>
              <a:rPr lang="en-US" sz="4900" b="1" dirty="0" smtClean="0"/>
            </a:br>
            <a:r>
              <a:rPr lang="en-US" sz="4900" b="1" dirty="0" smtClean="0"/>
              <a:t>Theorist : Lev </a:t>
            </a:r>
            <a:r>
              <a:rPr lang="en-US" sz="4900" b="1" dirty="0" err="1" smtClean="0"/>
              <a:t>Vygotsky</a:t>
            </a:r>
            <a:r>
              <a:rPr lang="en-US" sz="4900" b="1"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Lev </a:t>
            </a:r>
            <a:r>
              <a:rPr lang="en-US" b="1" dirty="0" err="1" smtClean="0"/>
              <a:t>Vygotsky</a:t>
            </a:r>
            <a:r>
              <a:rPr lang="en-US" b="1" dirty="0" smtClean="0"/>
              <a:t>, the founding father of social constructivism, believes effective learning takes place when there is social interaction in the classroom. He believed in scaffolding, and through the assistance and guidance of teachers, students advance and expand their learning. He believed in cooperative learning, in </a:t>
            </a:r>
            <a:r>
              <a:rPr lang="en-US" b="1" dirty="0" smtClean="0"/>
              <a:t>which students </a:t>
            </a:r>
            <a:r>
              <a:rPr lang="en-US" b="1" dirty="0" smtClean="0"/>
              <a:t>must not only interact with their teachers, but also their peers. </a:t>
            </a:r>
          </a:p>
          <a:p>
            <a:endParaRPr lang="en-US" b="1" dirty="0" smtClean="0"/>
          </a:p>
          <a:p>
            <a:r>
              <a:rPr lang="en-US" b="1" dirty="0" smtClean="0"/>
              <a:t>Social interactions help students to embrace diversity.</a:t>
            </a:r>
          </a:p>
          <a:p>
            <a:endParaRPr lang="en-US" b="1" dirty="0" smtClean="0"/>
          </a:p>
          <a:p>
            <a:r>
              <a:rPr lang="en-US" b="1" dirty="0" smtClean="0"/>
              <a:t>Language is considered the most important element in social constructivism.   </a:t>
            </a:r>
          </a:p>
          <a:p>
            <a:endParaRPr lang="en-US" b="1" dirty="0" smtClean="0"/>
          </a:p>
          <a:p>
            <a:r>
              <a:rPr lang="en-US" b="1" dirty="0" smtClean="0"/>
              <a:t>Language precedes thinking and learning</a:t>
            </a:r>
          </a:p>
          <a:p>
            <a:endParaRPr lang="en-US" b="1" dirty="0" smtClean="0"/>
          </a:p>
          <a:p>
            <a:r>
              <a:rPr lang="en-US" b="1" dirty="0" smtClean="0"/>
              <a:t>Social interaction requires effective language usage and the development of efficient communication in the classroom.  </a:t>
            </a:r>
          </a:p>
          <a:p>
            <a:pPr>
              <a:buNone/>
            </a:pPr>
            <a:endParaRPr lang="en-US" b="1" dirty="0" smtClean="0">
              <a:solidFill>
                <a:schemeClr val="bg1"/>
              </a:solidFill>
            </a:endParaRPr>
          </a:p>
          <a:p>
            <a:pPr>
              <a:buNone/>
            </a:pPr>
            <a:r>
              <a:rPr lang="en-US" b="1" dirty="0" smtClean="0">
                <a:solidFill>
                  <a:schemeClr val="bg1"/>
                </a:solidFill>
              </a:rPr>
              <a:t>	(Powell &amp; </a:t>
            </a:r>
            <a:r>
              <a:rPr lang="en-US" b="1" dirty="0" err="1" smtClean="0">
                <a:solidFill>
                  <a:schemeClr val="bg1"/>
                </a:solidFill>
              </a:rPr>
              <a:t>Kalina</a:t>
            </a:r>
            <a:r>
              <a:rPr lang="en-US" b="1" dirty="0" smtClean="0">
                <a:solidFill>
                  <a:schemeClr val="bg1"/>
                </a:solidFill>
              </a:rPr>
              <a:t>, 2009).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408906"/>
          </a:xfrm>
        </p:spPr>
        <p:txBody>
          <a:bodyPr>
            <a:noAutofit/>
          </a:bodyPr>
          <a:lstStyle/>
          <a:p>
            <a:r>
              <a:rPr lang="en-US" sz="4800" b="1" dirty="0" smtClean="0"/>
              <a:t>Statement of the Hypothesis</a:t>
            </a:r>
            <a:endParaRPr lang="en-US" sz="4800" b="1" dirty="0"/>
          </a:p>
        </p:txBody>
      </p:sp>
      <p:sp>
        <p:nvSpPr>
          <p:cNvPr id="3" name="Content Placeholder 2"/>
          <p:cNvSpPr>
            <a:spLocks noGrp="1"/>
          </p:cNvSpPr>
          <p:nvPr>
            <p:ph idx="1"/>
          </p:nvPr>
        </p:nvSpPr>
        <p:spPr>
          <a:xfrm>
            <a:off x="381000" y="1524000"/>
            <a:ext cx="8305800" cy="4930808"/>
          </a:xfrm>
        </p:spPr>
        <p:txBody>
          <a:bodyPr>
            <a:normAutofit fontScale="85000" lnSpcReduction="10000"/>
          </a:bodyPr>
          <a:lstStyle/>
          <a:p>
            <a:pPr>
              <a:buNone/>
            </a:pPr>
            <a:r>
              <a:rPr lang="en-US" b="1" u="sng" dirty="0" smtClean="0"/>
              <a:t>HR1</a:t>
            </a:r>
            <a:r>
              <a:rPr lang="en-US" b="1" dirty="0" smtClean="0"/>
              <a:t>: Integrating </a:t>
            </a:r>
            <a:r>
              <a:rPr lang="en-US" b="1" dirty="0" err="1" smtClean="0"/>
              <a:t>smartboards</a:t>
            </a:r>
            <a:r>
              <a:rPr lang="en-US" b="1" dirty="0" smtClean="0"/>
              <a:t> </a:t>
            </a:r>
            <a:r>
              <a:rPr lang="en-US" b="1" dirty="0" smtClean="0"/>
              <a:t>in a </a:t>
            </a:r>
            <a:r>
              <a:rPr lang="en-US" b="1" dirty="0" smtClean="0"/>
              <a:t>sixth grade </a:t>
            </a:r>
            <a:r>
              <a:rPr lang="en-US" b="1" dirty="0" smtClean="0"/>
              <a:t>	ESL English </a:t>
            </a:r>
            <a:r>
              <a:rPr lang="en-US" b="1" dirty="0" smtClean="0"/>
              <a:t>Language Arts curriculum in </a:t>
            </a:r>
            <a:r>
              <a:rPr lang="en-US" b="1" dirty="0" smtClean="0"/>
              <a:t>	P.S</a:t>
            </a:r>
            <a:r>
              <a:rPr lang="en-US" b="1" dirty="0" smtClean="0"/>
              <a:t>. </a:t>
            </a:r>
            <a:r>
              <a:rPr lang="en-US" b="1" dirty="0" smtClean="0"/>
              <a:t>X</a:t>
            </a:r>
            <a:r>
              <a:rPr lang="en-US" b="1" dirty="0" smtClean="0"/>
              <a:t>, in Brooklyn, New York, for a six </a:t>
            </a:r>
            <a:r>
              <a:rPr lang="en-US" b="1" dirty="0" smtClean="0"/>
              <a:t>week </a:t>
            </a:r>
            <a:r>
              <a:rPr lang="en-US" b="1" dirty="0" smtClean="0"/>
              <a:t> </a:t>
            </a:r>
            <a:r>
              <a:rPr lang="en-US" b="1" dirty="0" smtClean="0"/>
              <a:t>period, 45 minutes per day, </a:t>
            </a:r>
            <a:r>
              <a:rPr lang="en-US" b="1" dirty="0" smtClean="0"/>
              <a:t>three </a:t>
            </a:r>
            <a:r>
              <a:rPr lang="en-US" b="1" dirty="0" smtClean="0"/>
              <a:t>times </a:t>
            </a:r>
            <a:r>
              <a:rPr lang="en-US" b="1" dirty="0" smtClean="0"/>
              <a:t>a week</a:t>
            </a:r>
            <a:r>
              <a:rPr lang="en-US" b="1" dirty="0" smtClean="0"/>
              <a:t>, in one class of 26 students 	will </a:t>
            </a:r>
            <a:r>
              <a:rPr lang="en-US" b="1" dirty="0" smtClean="0"/>
              <a:t>improve </a:t>
            </a:r>
            <a:r>
              <a:rPr lang="en-US" b="1" dirty="0" smtClean="0"/>
              <a:t>the </a:t>
            </a:r>
            <a:r>
              <a:rPr lang="en-US" b="1" dirty="0" smtClean="0"/>
              <a:t>ESL students’ verbal </a:t>
            </a:r>
            <a:r>
              <a:rPr lang="en-US" b="1" dirty="0" smtClean="0"/>
              <a:t>interaction </a:t>
            </a:r>
            <a:r>
              <a:rPr lang="en-US" b="1" dirty="0" smtClean="0"/>
              <a:t>skills.</a:t>
            </a:r>
          </a:p>
          <a:p>
            <a:pPr>
              <a:buNone/>
            </a:pPr>
            <a:endParaRPr lang="en-US" b="1" dirty="0" smtClean="0"/>
          </a:p>
          <a:p>
            <a:pPr>
              <a:buNone/>
            </a:pPr>
            <a:r>
              <a:rPr lang="en-US" b="1" u="sng" dirty="0" smtClean="0"/>
              <a:t>HR2</a:t>
            </a:r>
            <a:r>
              <a:rPr lang="en-US" b="1" dirty="0" smtClean="0"/>
              <a:t>: Integrating smartboards in </a:t>
            </a:r>
            <a:r>
              <a:rPr lang="en-US" b="1" dirty="0" smtClean="0"/>
              <a:t>a sixth </a:t>
            </a:r>
            <a:r>
              <a:rPr lang="en-US" b="1" dirty="0" smtClean="0"/>
              <a:t>grade ESL </a:t>
            </a:r>
            <a:r>
              <a:rPr lang="en-US" b="1" dirty="0" smtClean="0"/>
              <a:t>English </a:t>
            </a:r>
            <a:r>
              <a:rPr lang="en-US" b="1" dirty="0" smtClean="0"/>
              <a:t>Language Arts curriculum in P.S. </a:t>
            </a:r>
            <a:r>
              <a:rPr lang="en-US" b="1" dirty="0" smtClean="0"/>
              <a:t>X</a:t>
            </a:r>
            <a:r>
              <a:rPr lang="en-US" b="1" dirty="0" smtClean="0"/>
              <a:t>, in Brooklyn, New York, for a six week </a:t>
            </a:r>
            <a:r>
              <a:rPr lang="en-US" b="1" dirty="0" smtClean="0"/>
              <a:t>period, 45 minutes per day, </a:t>
            </a:r>
            <a:r>
              <a:rPr lang="en-US" b="1" dirty="0" smtClean="0"/>
              <a:t>three times a week</a:t>
            </a:r>
            <a:r>
              <a:rPr lang="en-US" b="1" dirty="0" smtClean="0"/>
              <a:t>, in one class of 26 students, </a:t>
            </a:r>
            <a:r>
              <a:rPr lang="en-US" b="1" dirty="0" smtClean="0"/>
              <a:t>will decrease </a:t>
            </a:r>
            <a:r>
              <a:rPr lang="en-US" b="1" dirty="0" smtClean="0"/>
              <a:t>anxiety</a:t>
            </a:r>
            <a:r>
              <a:rPr lang="en-US" dirty="0" smtClean="0"/>
              <a:t>.</a:t>
            </a:r>
            <a:endParaRPr lang="en-US" b="1" dirty="0" smtClean="0"/>
          </a:p>
        </p:txBody>
      </p:sp>
      <p:sp>
        <p:nvSpPr>
          <p:cNvPr id="4" name="Rectangle 3"/>
          <p:cNvSpPr/>
          <p:nvPr/>
        </p:nvSpPr>
        <p:spPr>
          <a:xfrm>
            <a:off x="1447800" y="1752600"/>
            <a:ext cx="7315200" cy="369332"/>
          </a:xfrm>
          <a:prstGeom prst="rect">
            <a:avLst/>
          </a:prstGeom>
        </p:spPr>
        <p:txBody>
          <a:bodyPr wrap="square">
            <a:spAutoFit/>
          </a:bodyPr>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Method: Participants</a:t>
            </a:r>
            <a:endParaRPr lang="en-US" b="1" dirty="0"/>
          </a:p>
        </p:txBody>
      </p:sp>
      <p:sp>
        <p:nvSpPr>
          <p:cNvPr id="3" name="Content Placeholder 2"/>
          <p:cNvSpPr>
            <a:spLocks noGrp="1"/>
          </p:cNvSpPr>
          <p:nvPr>
            <p:ph idx="1"/>
          </p:nvPr>
        </p:nvSpPr>
        <p:spPr/>
        <p:txBody>
          <a:bodyPr>
            <a:normAutofit/>
          </a:bodyPr>
          <a:lstStyle/>
          <a:p>
            <a:pPr>
              <a:buNone/>
            </a:pPr>
            <a:r>
              <a:rPr lang="en-US" sz="2000" b="1" u="sng" dirty="0" smtClean="0"/>
              <a:t>Group Size</a:t>
            </a:r>
            <a:r>
              <a:rPr lang="en-US" sz="2000" b="1" dirty="0" smtClean="0"/>
              <a:t>: The </a:t>
            </a:r>
            <a:r>
              <a:rPr lang="en-US" sz="2000" b="1" dirty="0" smtClean="0"/>
              <a:t>participants will consist of a group of 26 </a:t>
            </a:r>
            <a:r>
              <a:rPr lang="en-US" sz="2000" b="1" dirty="0" smtClean="0"/>
              <a:t>students.</a:t>
            </a:r>
          </a:p>
          <a:p>
            <a:pPr>
              <a:buNone/>
            </a:pPr>
            <a:endParaRPr lang="en-US" sz="2000" b="1" dirty="0" smtClean="0"/>
          </a:p>
          <a:p>
            <a:pPr>
              <a:buNone/>
            </a:pPr>
            <a:r>
              <a:rPr lang="en-US" sz="2000" b="1" u="sng" dirty="0" smtClean="0"/>
              <a:t>Location</a:t>
            </a:r>
            <a:r>
              <a:rPr lang="en-US" sz="2000" b="1" dirty="0" smtClean="0"/>
              <a:t>: Students from P.S</a:t>
            </a:r>
            <a:r>
              <a:rPr lang="en-US" sz="2000" b="1" dirty="0" smtClean="0"/>
              <a:t>. X, a low-income urban school in, Brooklyn, New York.  </a:t>
            </a:r>
            <a:endParaRPr lang="en-US" sz="2000" b="1" dirty="0" smtClean="0"/>
          </a:p>
          <a:p>
            <a:pPr>
              <a:buNone/>
            </a:pPr>
            <a:endParaRPr lang="en-US" sz="2000" dirty="0" smtClean="0"/>
          </a:p>
          <a:p>
            <a:pPr>
              <a:buNone/>
            </a:pPr>
            <a:r>
              <a:rPr lang="en-US" sz="2000" b="1" u="sng" dirty="0" smtClean="0"/>
              <a:t>Population</a:t>
            </a:r>
            <a:r>
              <a:rPr lang="en-US" sz="2000" b="1" dirty="0" smtClean="0"/>
              <a:t>: The </a:t>
            </a:r>
            <a:r>
              <a:rPr lang="en-US" sz="2000" b="1" dirty="0" smtClean="0"/>
              <a:t>population consists of Hispanic, Asian, Pakistani, and Russian students.  The class chosen will be a sixth grade class that consists of mainly ESL students</a:t>
            </a:r>
            <a:r>
              <a:rPr lang="en-US" sz="2000" dirty="0" smtClean="0"/>
              <a:t>. </a:t>
            </a:r>
          </a:p>
          <a:p>
            <a:pPr>
              <a:buNone/>
            </a:pPr>
            <a:endParaRPr lang="en-US" dirty="0"/>
          </a:p>
        </p:txBody>
      </p:sp>
      <p:pic>
        <p:nvPicPr>
          <p:cNvPr id="4" name="il_fi" descr="http://blackjack21.edublogs.org/files/2011/05/children_globe_00-1u71mnm.jpg"/>
          <p:cNvPicPr/>
          <p:nvPr/>
        </p:nvPicPr>
        <p:blipFill>
          <a:blip r:embed="rId2" cstate="print"/>
          <a:srcRect/>
          <a:stretch>
            <a:fillRect/>
          </a:stretch>
        </p:blipFill>
        <p:spPr bwMode="auto">
          <a:xfrm>
            <a:off x="6248400" y="4572000"/>
            <a:ext cx="2209800" cy="1826895"/>
          </a:xfrm>
          <a:prstGeom prst="rect">
            <a:avLst/>
          </a:prstGeom>
          <a:noFill/>
          <a:ln w="9525">
            <a:noFill/>
            <a:miter lim="800000"/>
            <a:headEnd/>
            <a:tailEnd/>
          </a:ln>
        </p:spPr>
      </p:pic>
      <p:pic>
        <p:nvPicPr>
          <p:cNvPr id="5" name="il_fi" descr="http://blog.nj.com/southjerseylife/2008/06/large_pizzaparty.jpg"/>
          <p:cNvPicPr/>
          <p:nvPr/>
        </p:nvPicPr>
        <p:blipFill>
          <a:blip r:embed="rId3" cstate="print"/>
          <a:srcRect/>
          <a:stretch>
            <a:fillRect/>
          </a:stretch>
        </p:blipFill>
        <p:spPr bwMode="auto">
          <a:xfrm>
            <a:off x="838200" y="4800600"/>
            <a:ext cx="2590800" cy="16113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Method: Instruments</a:t>
            </a:r>
            <a:endParaRPr lang="en-US" b="1" dirty="0"/>
          </a:p>
        </p:txBody>
      </p:sp>
      <p:sp>
        <p:nvSpPr>
          <p:cNvPr id="3" name="Content Placeholder 2"/>
          <p:cNvSpPr>
            <a:spLocks noGrp="1"/>
          </p:cNvSpPr>
          <p:nvPr>
            <p:ph idx="1"/>
          </p:nvPr>
        </p:nvSpPr>
        <p:spPr/>
        <p:txBody>
          <a:bodyPr>
            <a:normAutofit fontScale="77500" lnSpcReduction="20000"/>
          </a:bodyPr>
          <a:lstStyle/>
          <a:p>
            <a:pPr marL="578358" indent="-514350">
              <a:buNone/>
            </a:pPr>
            <a:r>
              <a:rPr lang="en-US" b="1" u="sng" dirty="0" smtClean="0"/>
              <a:t>Pre-Test:</a:t>
            </a:r>
          </a:p>
          <a:p>
            <a:pPr marL="578358" indent="-514350">
              <a:buAutoNum type="arabicPeriod"/>
            </a:pPr>
            <a:r>
              <a:rPr lang="en-US" b="1" dirty="0" smtClean="0"/>
              <a:t>Students will be profiled prior to study by teacher.</a:t>
            </a:r>
          </a:p>
          <a:p>
            <a:pPr marL="578358" indent="-514350">
              <a:buAutoNum type="arabicPeriod"/>
            </a:pPr>
            <a:r>
              <a:rPr lang="en-US" b="1" dirty="0" smtClean="0"/>
              <a:t>Teacher will be interviewed about each student.</a:t>
            </a:r>
            <a:endParaRPr lang="en-US" b="1" dirty="0" smtClean="0"/>
          </a:p>
          <a:p>
            <a:pPr marL="578358" indent="-514350">
              <a:buNone/>
            </a:pPr>
            <a:endParaRPr lang="en-US" b="1" dirty="0" smtClean="0"/>
          </a:p>
          <a:p>
            <a:pPr marL="578358" indent="-514350">
              <a:buNone/>
            </a:pPr>
            <a:endParaRPr lang="en-US" b="1" dirty="0" smtClean="0"/>
          </a:p>
          <a:p>
            <a:pPr marL="578358" indent="-514350">
              <a:buNone/>
            </a:pPr>
            <a:r>
              <a:rPr lang="en-US" b="1" u="sng" dirty="0" smtClean="0"/>
              <a:t>Post Test</a:t>
            </a:r>
            <a:r>
              <a:rPr lang="en-US" b="1" dirty="0" smtClean="0"/>
              <a:t>:</a:t>
            </a:r>
          </a:p>
          <a:p>
            <a:pPr marL="578358" indent="-514350">
              <a:buAutoNum type="arabicPeriod"/>
            </a:pPr>
            <a:r>
              <a:rPr lang="en-US" b="1" dirty="0" smtClean="0"/>
              <a:t>Students will complete a survey.</a:t>
            </a:r>
          </a:p>
          <a:p>
            <a:pPr marL="578358" indent="-514350">
              <a:buAutoNum type="arabicPeriod"/>
            </a:pPr>
            <a:r>
              <a:rPr lang="en-US" b="1" dirty="0" smtClean="0"/>
              <a:t>Teacher will be asked to re-profile the students.</a:t>
            </a:r>
          </a:p>
          <a:p>
            <a:pPr marL="578358" indent="-514350">
              <a:buAutoNum type="arabicPeriod"/>
            </a:pPr>
            <a:r>
              <a:rPr lang="en-US" b="1" dirty="0" smtClean="0"/>
              <a:t>Teacher will be interviewed, and asked to elaborate on a major changes in </a:t>
            </a:r>
            <a:r>
              <a:rPr lang="en-US" b="1" dirty="0" smtClean="0"/>
              <a:t>the students’ ability to communicate, willingness to participate, performance anxiety, and ability to use the English language.</a:t>
            </a:r>
            <a:endParaRPr lang="en-US"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371600"/>
          </a:xfrm>
        </p:spPr>
        <p:txBody>
          <a:bodyPr/>
          <a:lstStyle/>
          <a:p>
            <a:pPr algn="ctr"/>
            <a:r>
              <a:rPr lang="en-US" b="1" dirty="0" smtClean="0"/>
              <a:t>References</a:t>
            </a:r>
            <a:endParaRPr lang="en-US" b="1" dirty="0"/>
          </a:p>
        </p:txBody>
      </p:sp>
      <p:sp>
        <p:nvSpPr>
          <p:cNvPr id="3" name="Content Placeholder 2"/>
          <p:cNvSpPr>
            <a:spLocks noGrp="1"/>
          </p:cNvSpPr>
          <p:nvPr>
            <p:ph idx="1"/>
          </p:nvPr>
        </p:nvSpPr>
        <p:spPr>
          <a:xfrm>
            <a:off x="533400" y="1295400"/>
            <a:ext cx="8153400" cy="5562600"/>
          </a:xfrm>
        </p:spPr>
        <p:txBody>
          <a:bodyPr>
            <a:normAutofit fontScale="25000" lnSpcReduction="20000"/>
          </a:bodyPr>
          <a:lstStyle/>
          <a:p>
            <a:pPr>
              <a:buNone/>
            </a:pPr>
            <a:r>
              <a:rPr lang="en-US" sz="4200" dirty="0" err="1" smtClean="0"/>
              <a:t>Amiri</a:t>
            </a:r>
            <a:r>
              <a:rPr lang="en-US" sz="4200" dirty="0" smtClean="0"/>
              <a:t>, S. (2009). The effects of information and communication technology on at risk children of low economic status: Make it-take it after-school case study. </a:t>
            </a:r>
            <a:r>
              <a:rPr lang="en-US" sz="4200" i="1" dirty="0" smtClean="0"/>
              <a:t>International Journal of Education and Development Using Information and Communication Technology, 5(</a:t>
            </a:r>
            <a:r>
              <a:rPr lang="en-US" sz="4200" dirty="0" smtClean="0"/>
              <a:t>3), 1-7.</a:t>
            </a:r>
            <a:r>
              <a:rPr lang="en-US" sz="4200" i="1" dirty="0" smtClean="0"/>
              <a:t> </a:t>
            </a:r>
            <a:endParaRPr lang="en-US" sz="4200" dirty="0" smtClean="0"/>
          </a:p>
          <a:p>
            <a:endParaRPr lang="en-US" sz="4200" dirty="0" smtClean="0"/>
          </a:p>
          <a:p>
            <a:pPr>
              <a:buNone/>
            </a:pPr>
            <a:r>
              <a:rPr lang="en-US" sz="4200" dirty="0" smtClean="0"/>
              <a:t>Aziz</a:t>
            </a:r>
            <a:r>
              <a:rPr lang="en-US" sz="4200" dirty="0" smtClean="0"/>
              <a:t>, N. (2008). Adoption of technological innovations in ESL practices in Sarawak: A matter of concern. </a:t>
            </a:r>
            <a:r>
              <a:rPr lang="en-US" sz="4200" i="1" dirty="0" smtClean="0"/>
              <a:t>International Journal Of Learning</a:t>
            </a:r>
            <a:r>
              <a:rPr lang="en-US" sz="4200" dirty="0" smtClean="0"/>
              <a:t>, </a:t>
            </a:r>
            <a:r>
              <a:rPr lang="en-US" sz="4200" i="1" dirty="0" smtClean="0"/>
              <a:t>15</a:t>
            </a:r>
            <a:r>
              <a:rPr lang="en-US" sz="4200" dirty="0" smtClean="0"/>
              <a:t>(4), 161-170. </a:t>
            </a:r>
          </a:p>
          <a:p>
            <a:endParaRPr lang="en-US" sz="4200" dirty="0" smtClean="0"/>
          </a:p>
          <a:p>
            <a:pPr>
              <a:buNone/>
            </a:pPr>
            <a:r>
              <a:rPr lang="en-US" sz="4200" dirty="0" err="1" smtClean="0"/>
              <a:t>Bao</a:t>
            </a:r>
            <a:r>
              <a:rPr lang="en-US" sz="4200" dirty="0" smtClean="0"/>
              <a:t>, H.(2006). “Computer means/ changes my life”: ESL students and computer-mediated technology. </a:t>
            </a:r>
            <a:r>
              <a:rPr lang="en-US" sz="4200" i="1" dirty="0" smtClean="0"/>
              <a:t>Electronic Magazine of Multicultural Education. 8</a:t>
            </a:r>
            <a:r>
              <a:rPr lang="en-US" sz="4200" dirty="0" smtClean="0"/>
              <a:t>(1), 1-9.</a:t>
            </a:r>
          </a:p>
          <a:p>
            <a:endParaRPr lang="en-US" sz="4200" dirty="0" smtClean="0"/>
          </a:p>
          <a:p>
            <a:pPr>
              <a:buNone/>
            </a:pPr>
            <a:r>
              <a:rPr lang="en-US" sz="4200" dirty="0" smtClean="0"/>
              <a:t>Beckett</a:t>
            </a:r>
            <a:r>
              <a:rPr lang="en-US" sz="4200" dirty="0" smtClean="0"/>
              <a:t>, E., Wetzel, K., Chisholm, I., </a:t>
            </a:r>
            <a:r>
              <a:rPr lang="en-US" sz="4200" dirty="0" err="1" smtClean="0"/>
              <a:t>Zambo</a:t>
            </a:r>
            <a:r>
              <a:rPr lang="en-US" sz="4200" dirty="0" smtClean="0"/>
              <a:t>, R., Buss, R., Padgett, H., &amp; ... Odom, M. (2006). Staff development to provide intentional language teaching in technology rich K-8 multicultural classrooms. </a:t>
            </a:r>
            <a:r>
              <a:rPr lang="en-US" sz="4200" i="1" dirty="0" smtClean="0"/>
              <a:t>Computers In The Schools</a:t>
            </a:r>
            <a:r>
              <a:rPr lang="en-US" sz="4200" dirty="0" smtClean="0"/>
              <a:t>, </a:t>
            </a:r>
            <a:r>
              <a:rPr lang="en-US" sz="4200" i="1" dirty="0" smtClean="0"/>
              <a:t>23</a:t>
            </a:r>
            <a:r>
              <a:rPr lang="en-US" sz="4200" dirty="0" smtClean="0"/>
              <a:t>(3/4), 23-30. doi:10.1300/J025v23n0302</a:t>
            </a:r>
          </a:p>
          <a:p>
            <a:endParaRPr lang="en-US" sz="4200" dirty="0" smtClean="0"/>
          </a:p>
          <a:p>
            <a:pPr>
              <a:buNone/>
            </a:pPr>
            <a:r>
              <a:rPr lang="en-US" sz="4200" dirty="0" err="1" smtClean="0"/>
              <a:t>Branzburg</a:t>
            </a:r>
            <a:r>
              <a:rPr lang="en-US" sz="4200" dirty="0" smtClean="0"/>
              <a:t>, J. (2007). Whiteboards at your service. </a:t>
            </a:r>
            <a:r>
              <a:rPr lang="en-US" sz="4200" i="1" dirty="0" smtClean="0"/>
              <a:t>Technology &amp; Learning</a:t>
            </a:r>
            <a:r>
              <a:rPr lang="en-US" sz="4200" dirty="0" smtClean="0"/>
              <a:t>, </a:t>
            </a:r>
            <a:r>
              <a:rPr lang="en-US" sz="4200" i="1" dirty="0" smtClean="0"/>
              <a:t>28</a:t>
            </a:r>
            <a:r>
              <a:rPr lang="en-US" sz="4200" dirty="0" smtClean="0"/>
              <a:t>(2), 38-9. </a:t>
            </a:r>
          </a:p>
          <a:p>
            <a:endParaRPr lang="en-US" sz="4200" dirty="0" smtClean="0"/>
          </a:p>
          <a:p>
            <a:pPr>
              <a:buNone/>
            </a:pPr>
            <a:r>
              <a:rPr lang="en-US" sz="4200" dirty="0" err="1" smtClean="0"/>
              <a:t>Chatel</a:t>
            </a:r>
            <a:r>
              <a:rPr lang="en-US" sz="4200" dirty="0" smtClean="0"/>
              <a:t>, R. (2002). New technology, new literacy: Creating a bridge for English language learners. </a:t>
            </a:r>
            <a:r>
              <a:rPr lang="en-US" sz="4200" i="1" dirty="0" smtClean="0"/>
              <a:t>The New England Reading Association Journal,</a:t>
            </a:r>
            <a:r>
              <a:rPr lang="en-US" sz="4200" dirty="0" smtClean="0"/>
              <a:t> </a:t>
            </a:r>
            <a:r>
              <a:rPr lang="en-US" sz="4200" i="1" dirty="0" smtClean="0"/>
              <a:t>38</a:t>
            </a:r>
            <a:r>
              <a:rPr lang="en-US" sz="4200" dirty="0" smtClean="0"/>
              <a:t>(3), 45-9. </a:t>
            </a:r>
          </a:p>
          <a:p>
            <a:endParaRPr lang="en-US" sz="4200" dirty="0" smtClean="0"/>
          </a:p>
          <a:p>
            <a:pPr>
              <a:buNone/>
            </a:pPr>
            <a:r>
              <a:rPr lang="en-US" sz="4200" dirty="0" smtClean="0"/>
              <a:t>Coyle</a:t>
            </a:r>
            <a:r>
              <a:rPr lang="en-US" sz="4200" dirty="0" smtClean="0"/>
              <a:t>, Y., </a:t>
            </a:r>
            <a:r>
              <a:rPr lang="en-US" sz="4200" dirty="0" err="1" smtClean="0"/>
              <a:t>Yañez</a:t>
            </a:r>
            <a:r>
              <a:rPr lang="en-US" sz="4200" dirty="0" smtClean="0"/>
              <a:t>, L., &amp; </a:t>
            </a:r>
            <a:r>
              <a:rPr lang="en-US" sz="4200" dirty="0" err="1" smtClean="0"/>
              <a:t>Verdú</a:t>
            </a:r>
            <a:r>
              <a:rPr lang="en-US" sz="4200" dirty="0" smtClean="0"/>
              <a:t>, M. (2010). The impact of the interactive whiteboard on the teacher and children’s language use in an ESL immersion classroom. </a:t>
            </a:r>
            <a:r>
              <a:rPr lang="en-US" sz="4200" i="1" dirty="0" smtClean="0"/>
              <a:t>System</a:t>
            </a:r>
            <a:r>
              <a:rPr lang="en-US" sz="4200" dirty="0" smtClean="0"/>
              <a:t>, </a:t>
            </a:r>
            <a:r>
              <a:rPr lang="en-US" sz="4200" i="1" dirty="0" smtClean="0"/>
              <a:t>38</a:t>
            </a:r>
            <a:r>
              <a:rPr lang="en-US" sz="4200" dirty="0" smtClean="0"/>
              <a:t>(4), 614-625. doi:10.1016/j.system.2010.10.002</a:t>
            </a:r>
          </a:p>
          <a:p>
            <a:endParaRPr lang="en-US" sz="4200" dirty="0" smtClean="0"/>
          </a:p>
          <a:p>
            <a:pPr>
              <a:buNone/>
            </a:pPr>
            <a:r>
              <a:rPr lang="en-US" sz="4200" dirty="0" smtClean="0"/>
              <a:t>Cummins</a:t>
            </a:r>
            <a:r>
              <a:rPr lang="en-US" sz="4200" dirty="0" smtClean="0"/>
              <a:t>, J. (2000). Academic language learning, transformative pedagogy, and information technology: Towards a critical balance. </a:t>
            </a:r>
            <a:r>
              <a:rPr lang="en-US" sz="4200" i="1" dirty="0" smtClean="0"/>
              <a:t>TESOL Quarterly</a:t>
            </a:r>
            <a:r>
              <a:rPr lang="en-US" sz="4200" dirty="0" smtClean="0"/>
              <a:t>, </a:t>
            </a:r>
            <a:r>
              <a:rPr lang="en-US" sz="4200" i="1" dirty="0" smtClean="0"/>
              <a:t>34</a:t>
            </a:r>
            <a:r>
              <a:rPr lang="en-US" sz="4200" dirty="0" smtClean="0"/>
              <a:t>(3), 537-47. </a:t>
            </a:r>
          </a:p>
          <a:p>
            <a:pPr>
              <a:buNone/>
            </a:pPr>
            <a:r>
              <a:rPr lang="en-US" sz="4200" dirty="0" smtClean="0"/>
              <a:t>	</a:t>
            </a:r>
          </a:p>
          <a:p>
            <a:pPr>
              <a:buNone/>
            </a:pPr>
            <a:r>
              <a:rPr lang="en-US" sz="4200" dirty="0" smtClean="0"/>
              <a:t>Green, T. (2005). Using technology to help English language students develop language skills: a home and school connection. </a:t>
            </a:r>
            <a:r>
              <a:rPr lang="en-US" sz="4200" i="1" dirty="0" smtClean="0"/>
              <a:t>Multicultural Education</a:t>
            </a:r>
            <a:r>
              <a:rPr lang="en-US" sz="4200" dirty="0" smtClean="0"/>
              <a:t>, </a:t>
            </a:r>
            <a:r>
              <a:rPr lang="en-US" sz="4200" i="1" dirty="0" smtClean="0"/>
              <a:t>13</a:t>
            </a:r>
            <a:r>
              <a:rPr lang="en-US" sz="4200" dirty="0" smtClean="0"/>
              <a:t>(2), 56-59. </a:t>
            </a:r>
          </a:p>
          <a:p>
            <a:endParaRPr lang="en-US" sz="4200" dirty="0" smtClean="0"/>
          </a:p>
          <a:p>
            <a:pPr>
              <a:buNone/>
            </a:pPr>
            <a:r>
              <a:rPr lang="en-US" sz="4200" dirty="0" smtClean="0"/>
              <a:t>Johns</a:t>
            </a:r>
            <a:r>
              <a:rPr lang="en-US" sz="4200" dirty="0" smtClean="0"/>
              <a:t>, K., &amp; </a:t>
            </a:r>
            <a:r>
              <a:rPr lang="en-US" sz="4200" dirty="0" err="1" smtClean="0"/>
              <a:t>Tórrez</a:t>
            </a:r>
            <a:r>
              <a:rPr lang="en-US" sz="4200" dirty="0" smtClean="0"/>
              <a:t>, N. (2001). Helping ESL learners succeed. </a:t>
            </a:r>
            <a:r>
              <a:rPr lang="en-US" sz="4200" i="1" dirty="0" smtClean="0"/>
              <a:t>Phi Delta Kappa Fastbacks</a:t>
            </a:r>
            <a:r>
              <a:rPr lang="en-US" sz="4200" dirty="0" smtClean="0"/>
              <a:t>, 7-49. </a:t>
            </a:r>
          </a:p>
          <a:p>
            <a:endParaRPr lang="en-US" sz="4200" dirty="0" smtClean="0"/>
          </a:p>
          <a:p>
            <a:pPr>
              <a:buNone/>
            </a:pPr>
            <a:r>
              <a:rPr lang="en-US" sz="4200" dirty="0" err="1" smtClean="0"/>
              <a:t>Lacina</a:t>
            </a:r>
            <a:r>
              <a:rPr lang="en-US" sz="4200" dirty="0" smtClean="0"/>
              <a:t>, J. (2004). Promoting language acquisitions: Technology and English language Learners. </a:t>
            </a:r>
            <a:r>
              <a:rPr lang="en-US" sz="4200" i="1" dirty="0" smtClean="0"/>
              <a:t>Childhood Education</a:t>
            </a:r>
            <a:r>
              <a:rPr lang="en-US" sz="4200" dirty="0" smtClean="0"/>
              <a:t>, </a:t>
            </a:r>
            <a:r>
              <a:rPr lang="en-US" sz="4200" i="1" dirty="0" smtClean="0"/>
              <a:t>81</a:t>
            </a:r>
            <a:r>
              <a:rPr lang="en-US" sz="4200" dirty="0" smtClean="0"/>
              <a:t>(2), 113-15. </a:t>
            </a:r>
          </a:p>
          <a:p>
            <a:endParaRPr lang="en-US" sz="4200" dirty="0" smtClean="0"/>
          </a:p>
          <a:p>
            <a:pPr>
              <a:buNone/>
            </a:pPr>
            <a:r>
              <a:rPr lang="en-US" sz="4200" dirty="0" smtClean="0"/>
              <a:t>Lee</a:t>
            </a:r>
            <a:r>
              <a:rPr lang="en-US" sz="4200" dirty="0" smtClean="0"/>
              <a:t>, M. (2010). Interactive whiteboards and schooling: The context. </a:t>
            </a:r>
            <a:r>
              <a:rPr lang="en-US" sz="4200" i="1" dirty="0" smtClean="0"/>
              <a:t>Technology, Pedagogy And Education</a:t>
            </a:r>
            <a:r>
              <a:rPr lang="en-US" sz="4200" dirty="0" smtClean="0"/>
              <a:t>, </a:t>
            </a:r>
            <a:r>
              <a:rPr lang="en-US" sz="4200" i="1" dirty="0" smtClean="0"/>
              <a:t>19</a:t>
            </a:r>
            <a:r>
              <a:rPr lang="en-US" sz="4200" dirty="0" smtClean="0"/>
              <a:t>(2</a:t>
            </a:r>
            <a:r>
              <a:rPr lang="en-US" sz="4200" dirty="0" smtClean="0"/>
              <a:t>), 133-141.</a:t>
            </a:r>
            <a:endParaRPr lang="en-US" sz="4200" dirty="0" smtClean="0"/>
          </a:p>
          <a:p>
            <a:pPr>
              <a:buNone/>
            </a:pPr>
            <a:r>
              <a:rPr lang="en-US" sz="4200" dirty="0" smtClean="0"/>
              <a:t>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  References</a:t>
            </a:r>
            <a:endParaRPr lang="en-US" b="1" dirty="0"/>
          </a:p>
        </p:txBody>
      </p:sp>
      <p:sp>
        <p:nvSpPr>
          <p:cNvPr id="3" name="Content Placeholder 2"/>
          <p:cNvSpPr>
            <a:spLocks noGrp="1"/>
          </p:cNvSpPr>
          <p:nvPr>
            <p:ph idx="1"/>
          </p:nvPr>
        </p:nvSpPr>
        <p:spPr>
          <a:xfrm>
            <a:off x="228600" y="1371600"/>
            <a:ext cx="8458200" cy="5083208"/>
          </a:xfrm>
        </p:spPr>
        <p:txBody>
          <a:bodyPr>
            <a:normAutofit fontScale="25000" lnSpcReduction="20000"/>
          </a:bodyPr>
          <a:lstStyle/>
          <a:p>
            <a:pPr>
              <a:buNone/>
            </a:pPr>
            <a:r>
              <a:rPr lang="en-US" sz="4200" dirty="0" smtClean="0"/>
              <a:t>Lee, R. (2006). Effective learning outcomes of ESL elementary and secondary school students utilizing educational technology infused with constructivist pedagogy. </a:t>
            </a:r>
            <a:r>
              <a:rPr lang="en-US" sz="4200" i="1" dirty="0" smtClean="0"/>
              <a:t>International Journal of Instructional Media</a:t>
            </a:r>
            <a:r>
              <a:rPr lang="en-US" sz="4200" dirty="0" smtClean="0"/>
              <a:t>, </a:t>
            </a:r>
            <a:r>
              <a:rPr lang="en-US" sz="4200" i="1" dirty="0" smtClean="0"/>
              <a:t>33</a:t>
            </a:r>
            <a:r>
              <a:rPr lang="en-US" sz="4200" dirty="0" smtClean="0"/>
              <a:t>(1), 87-93</a:t>
            </a:r>
            <a:r>
              <a:rPr lang="en-US" sz="4200" b="1" dirty="0" smtClean="0"/>
              <a:t>. </a:t>
            </a:r>
            <a:endParaRPr lang="en-US" sz="4200" dirty="0" smtClean="0"/>
          </a:p>
          <a:p>
            <a:pPr>
              <a:buNone/>
            </a:pPr>
            <a:r>
              <a:rPr lang="en-US" sz="4200" dirty="0" smtClean="0"/>
              <a:t> </a:t>
            </a:r>
          </a:p>
          <a:p>
            <a:pPr>
              <a:buNone/>
            </a:pPr>
            <a:r>
              <a:rPr lang="en-US" sz="4200" dirty="0" err="1" smtClean="0"/>
              <a:t>Lebens</a:t>
            </a:r>
            <a:r>
              <a:rPr lang="en-US" sz="4200" dirty="0" smtClean="0"/>
              <a:t>, M. M., Graff, M. M., &amp; Mayer, P. P. (2009). Access, attitudes and the digital divide: children's attitudes towards computers in a technology-rich environment. </a:t>
            </a:r>
            <a:r>
              <a:rPr lang="en-US" sz="4200" i="1" dirty="0" smtClean="0"/>
              <a:t>Educational Media International</a:t>
            </a:r>
            <a:r>
              <a:rPr lang="en-US" sz="4200" dirty="0" smtClean="0"/>
              <a:t>, </a:t>
            </a:r>
            <a:r>
              <a:rPr lang="en-US" sz="4200" i="1" dirty="0" smtClean="0"/>
              <a:t>46</a:t>
            </a:r>
            <a:r>
              <a:rPr lang="en-US" sz="4200" dirty="0" smtClean="0"/>
              <a:t>(3), 255-266. doi:10.1080/09523980903135467</a:t>
            </a:r>
          </a:p>
          <a:p>
            <a:pPr>
              <a:buNone/>
            </a:pPr>
            <a:r>
              <a:rPr lang="en-US" sz="4200" dirty="0" smtClean="0"/>
              <a:t> </a:t>
            </a:r>
          </a:p>
          <a:p>
            <a:pPr>
              <a:buNone/>
            </a:pPr>
            <a:r>
              <a:rPr lang="en-US" sz="4200" dirty="0" smtClean="0"/>
              <a:t>Long, S. (2008). Examining the learning experiences of secondary non-English speaking background students in the mainstream English classroom: informing teaching practice for improved educational outcomes. </a:t>
            </a:r>
            <a:r>
              <a:rPr lang="en-US" sz="4200" i="1" dirty="0" smtClean="0"/>
              <a:t>International Journal of Learning</a:t>
            </a:r>
            <a:r>
              <a:rPr lang="en-US" sz="4200" dirty="0" smtClean="0"/>
              <a:t>, </a:t>
            </a:r>
            <a:r>
              <a:rPr lang="en-US" sz="4200" i="1" dirty="0" smtClean="0"/>
              <a:t>15</a:t>
            </a:r>
            <a:r>
              <a:rPr lang="en-US" sz="4200" dirty="0" smtClean="0"/>
              <a:t>(6), 263-270. </a:t>
            </a:r>
          </a:p>
          <a:p>
            <a:pPr>
              <a:buNone/>
            </a:pPr>
            <a:endParaRPr lang="en-US" sz="4200" dirty="0" smtClean="0"/>
          </a:p>
          <a:p>
            <a:pPr>
              <a:buNone/>
            </a:pPr>
            <a:r>
              <a:rPr lang="en-US" sz="4200" dirty="0" smtClean="0"/>
              <a:t>Philips</a:t>
            </a:r>
            <a:r>
              <a:rPr lang="en-US" sz="4200" dirty="0" smtClean="0"/>
              <a:t>, M. (2008). It Makes Teachers Touchy. </a:t>
            </a:r>
            <a:r>
              <a:rPr lang="en-US" sz="4200" i="1" dirty="0" smtClean="0"/>
              <a:t>Newsweek</a:t>
            </a:r>
            <a:r>
              <a:rPr lang="en-US" sz="4200" dirty="0" smtClean="0"/>
              <a:t>, </a:t>
            </a:r>
            <a:r>
              <a:rPr lang="en-US" sz="4200" i="1" dirty="0" smtClean="0"/>
              <a:t>152</a:t>
            </a:r>
            <a:r>
              <a:rPr lang="en-US" sz="4200" dirty="0" smtClean="0"/>
              <a:t>(12), 10. </a:t>
            </a:r>
            <a:endParaRPr lang="en-US" sz="4200" dirty="0" smtClean="0"/>
          </a:p>
          <a:p>
            <a:pPr>
              <a:buNone/>
            </a:pPr>
            <a:endParaRPr lang="en-US" sz="4200" dirty="0" smtClean="0"/>
          </a:p>
          <a:p>
            <a:pPr>
              <a:buNone/>
            </a:pPr>
            <a:r>
              <a:rPr lang="en-US" sz="4200" dirty="0" smtClean="0"/>
              <a:t>Powell</a:t>
            </a:r>
            <a:r>
              <a:rPr lang="en-US" sz="4200" dirty="0" smtClean="0"/>
              <a:t>, K. C., &amp; </a:t>
            </a:r>
            <a:r>
              <a:rPr lang="en-US" sz="4200" dirty="0" err="1" smtClean="0"/>
              <a:t>Kalina</a:t>
            </a:r>
            <a:r>
              <a:rPr lang="en-US" sz="4200" dirty="0" smtClean="0"/>
              <a:t>, C. J. (2009). Cognitive and social constructivism: Developing tools for an effective classroom. </a:t>
            </a:r>
            <a:r>
              <a:rPr lang="en-US" sz="4200" i="1" dirty="0" smtClean="0"/>
              <a:t>Education</a:t>
            </a:r>
            <a:r>
              <a:rPr lang="en-US" sz="4200" dirty="0" smtClean="0"/>
              <a:t>, </a:t>
            </a:r>
            <a:r>
              <a:rPr lang="en-US" sz="4200" i="1" dirty="0" smtClean="0"/>
              <a:t>130</a:t>
            </a:r>
            <a:r>
              <a:rPr lang="en-US" sz="4200" dirty="0" smtClean="0"/>
              <a:t>(2), 241-250</a:t>
            </a:r>
            <a:r>
              <a:rPr lang="en-US" sz="4200" dirty="0" smtClean="0"/>
              <a:t>.</a:t>
            </a:r>
            <a:r>
              <a:rPr lang="en-US" sz="4200" dirty="0" smtClean="0"/>
              <a:t> </a:t>
            </a:r>
          </a:p>
          <a:p>
            <a:pPr>
              <a:buNone/>
            </a:pPr>
            <a:endParaRPr lang="en-US" sz="4200" dirty="0" smtClean="0"/>
          </a:p>
          <a:p>
            <a:pPr>
              <a:buNone/>
            </a:pPr>
            <a:r>
              <a:rPr lang="en-US" sz="4200" dirty="0" err="1" smtClean="0"/>
              <a:t>Roblyer</a:t>
            </a:r>
            <a:r>
              <a:rPr lang="en-US" sz="4200" dirty="0" smtClean="0"/>
              <a:t>, M. D., &amp; </a:t>
            </a:r>
            <a:r>
              <a:rPr lang="en-US" sz="4200" dirty="0" err="1" smtClean="0"/>
              <a:t>Knezek</a:t>
            </a:r>
            <a:r>
              <a:rPr lang="en-US" sz="4200" dirty="0" smtClean="0"/>
              <a:t>, G. A. (2003). New millennium research for educational technology: A call for a national research agenda. </a:t>
            </a:r>
            <a:r>
              <a:rPr lang="en-US" sz="4200" i="1" dirty="0" smtClean="0"/>
              <a:t>Journal of Research on Technology in Education</a:t>
            </a:r>
            <a:r>
              <a:rPr lang="en-US" sz="4200" dirty="0" smtClean="0"/>
              <a:t>, </a:t>
            </a:r>
            <a:r>
              <a:rPr lang="en-US" sz="4200" i="1" dirty="0" smtClean="0"/>
              <a:t>36</a:t>
            </a:r>
            <a:r>
              <a:rPr lang="en-US" sz="4200" dirty="0" smtClean="0"/>
              <a:t>(1), 60-71.</a:t>
            </a:r>
          </a:p>
          <a:p>
            <a:pPr>
              <a:buNone/>
            </a:pPr>
            <a:endParaRPr lang="en-US" sz="4200" dirty="0" smtClean="0"/>
          </a:p>
          <a:p>
            <a:pPr>
              <a:buNone/>
            </a:pPr>
            <a:r>
              <a:rPr lang="en-US" sz="4200" dirty="0" smtClean="0"/>
              <a:t>Smith</a:t>
            </a:r>
            <a:r>
              <a:rPr lang="en-US" sz="4200" dirty="0" smtClean="0"/>
              <a:t>, P. A., &amp; Owens Jr., E. W. (2010). Examining barriers to integrate technology in elementary teacher education programs. </a:t>
            </a:r>
            <a:r>
              <a:rPr lang="en-US" sz="4200" i="1" dirty="0" smtClean="0"/>
              <a:t>Journal of Technology Integration in the Classroom</a:t>
            </a:r>
            <a:r>
              <a:rPr lang="en-US" sz="4200" dirty="0" smtClean="0"/>
              <a:t>, </a:t>
            </a:r>
            <a:r>
              <a:rPr lang="en-US" sz="4200" i="1" dirty="0" smtClean="0"/>
              <a:t>2</a:t>
            </a:r>
            <a:r>
              <a:rPr lang="en-US" sz="4200" dirty="0" smtClean="0"/>
              <a:t>(1), 57-74.</a:t>
            </a:r>
          </a:p>
          <a:p>
            <a:pPr>
              <a:buNone/>
            </a:pPr>
            <a:endParaRPr lang="en-US" sz="4200" dirty="0" smtClean="0"/>
          </a:p>
          <a:p>
            <a:pPr>
              <a:buNone/>
            </a:pPr>
            <a:r>
              <a:rPr lang="en-US" sz="4200" dirty="0" err="1" smtClean="0"/>
              <a:t>Spezzini</a:t>
            </a:r>
            <a:r>
              <a:rPr lang="en-US" sz="4200" dirty="0" smtClean="0"/>
              <a:t>, S. (2010). Effects of visual analogies on learner outcomes: bridging from the known to the unknown. </a:t>
            </a:r>
            <a:r>
              <a:rPr lang="en-US" sz="4200" i="1" dirty="0" smtClean="0"/>
              <a:t>International Journal for the Scholarship of Teaching &amp; Learning</a:t>
            </a:r>
            <a:r>
              <a:rPr lang="en-US" sz="4200" dirty="0" smtClean="0"/>
              <a:t>, </a:t>
            </a:r>
            <a:r>
              <a:rPr lang="en-US" sz="4200" i="1" dirty="0" smtClean="0"/>
              <a:t>4</a:t>
            </a:r>
            <a:r>
              <a:rPr lang="en-US" sz="4200" dirty="0" smtClean="0"/>
              <a:t>(2), 1-30. </a:t>
            </a:r>
          </a:p>
          <a:p>
            <a:pPr>
              <a:buNone/>
            </a:pPr>
            <a:endParaRPr lang="en-US" sz="4200" dirty="0" smtClean="0"/>
          </a:p>
          <a:p>
            <a:pPr>
              <a:buNone/>
            </a:pPr>
            <a:r>
              <a:rPr lang="en-US" sz="4200" dirty="0" err="1" smtClean="0"/>
              <a:t>Traore</a:t>
            </a:r>
            <a:r>
              <a:rPr lang="en-US" sz="4200" dirty="0" smtClean="0"/>
              <a:t>, M., &amp; </a:t>
            </a:r>
            <a:r>
              <a:rPr lang="en-US" sz="4200" dirty="0" err="1" smtClean="0"/>
              <a:t>Kyei-Blankson</a:t>
            </a:r>
            <a:r>
              <a:rPr lang="en-US" sz="4200" dirty="0" smtClean="0"/>
              <a:t>, L. (2011). Using literature and multiple technologies in ESL instruction. </a:t>
            </a:r>
            <a:r>
              <a:rPr lang="en-US" sz="4200" i="1" dirty="0" smtClean="0"/>
              <a:t>Journal Of Language Teaching &amp; Research</a:t>
            </a:r>
            <a:r>
              <a:rPr lang="en-US" sz="4200" dirty="0" smtClean="0"/>
              <a:t>, </a:t>
            </a:r>
            <a:r>
              <a:rPr lang="en-US" sz="4200" i="1" dirty="0" smtClean="0"/>
              <a:t>2</a:t>
            </a:r>
            <a:r>
              <a:rPr lang="en-US" sz="4200" dirty="0" smtClean="0"/>
              <a:t>(3), 561-568. doi:10.4304/jltr.2.3.561-568</a:t>
            </a:r>
          </a:p>
          <a:p>
            <a:pPr>
              <a:buNone/>
            </a:pPr>
            <a:endParaRPr lang="en-US" sz="4200" dirty="0" smtClean="0"/>
          </a:p>
          <a:p>
            <a:pPr>
              <a:buNone/>
            </a:pPr>
            <a:r>
              <a:rPr lang="en-US" sz="4200" dirty="0" smtClean="0"/>
              <a:t>Wood</a:t>
            </a:r>
            <a:r>
              <a:rPr lang="en-US" sz="4200" dirty="0" smtClean="0"/>
              <a:t>, R., &amp; </a:t>
            </a:r>
            <a:r>
              <a:rPr lang="en-US" sz="4200" dirty="0" err="1" smtClean="0"/>
              <a:t>Ashfield</a:t>
            </a:r>
            <a:r>
              <a:rPr lang="en-US" sz="4200" dirty="0" smtClean="0"/>
              <a:t>, J. (2008). The use of the interactive whiteboard for creative teaching and learning in literacy and mathematics: a case study. </a:t>
            </a:r>
            <a:r>
              <a:rPr lang="en-US" sz="4200" i="1" dirty="0" smtClean="0"/>
              <a:t>British Journal of Educational Technology</a:t>
            </a:r>
            <a:r>
              <a:rPr lang="en-US" sz="4200" dirty="0" smtClean="0"/>
              <a:t>, </a:t>
            </a:r>
            <a:r>
              <a:rPr lang="en-US" sz="4200" i="1" dirty="0" smtClean="0"/>
              <a:t>39</a:t>
            </a:r>
            <a:r>
              <a:rPr lang="en-US" sz="4200" dirty="0" smtClean="0"/>
              <a:t>(1), 84-96. doi:10.1111/j.1467-8535.2007.00703.x</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References </a:t>
            </a:r>
            <a:endParaRPr lang="en-US" b="1" dirty="0"/>
          </a:p>
        </p:txBody>
      </p:sp>
      <p:sp>
        <p:nvSpPr>
          <p:cNvPr id="3" name="Content Placeholder 2"/>
          <p:cNvSpPr>
            <a:spLocks noGrp="1"/>
          </p:cNvSpPr>
          <p:nvPr>
            <p:ph idx="1"/>
          </p:nvPr>
        </p:nvSpPr>
        <p:spPr/>
        <p:txBody>
          <a:bodyPr>
            <a:normAutofit/>
          </a:bodyPr>
          <a:lstStyle/>
          <a:p>
            <a:pPr>
              <a:buNone/>
            </a:pPr>
            <a:r>
              <a:rPr lang="en-US" sz="1200" dirty="0" err="1" smtClean="0"/>
              <a:t>Wen</a:t>
            </a:r>
            <a:r>
              <a:rPr lang="en-US" sz="1200" dirty="0" smtClean="0"/>
              <a:t>-chi Vivian, W., &amp; </a:t>
            </a:r>
            <a:r>
              <a:rPr lang="en-US" sz="1200" dirty="0" err="1" smtClean="0"/>
              <a:t>Marek</a:t>
            </a:r>
            <a:r>
              <a:rPr lang="en-US" sz="1200" dirty="0" smtClean="0"/>
              <a:t>, M. (2010). Making English a “habit”: Increasing confidence, motivation, and ability of EFL students thought cross cultural, computer assisted interaction. </a:t>
            </a:r>
            <a:r>
              <a:rPr lang="en-US" sz="1200" i="1" dirty="0" smtClean="0"/>
              <a:t>Turkish Online Journal of Educational Technology</a:t>
            </a:r>
            <a:r>
              <a:rPr lang="en-US" sz="1200" dirty="0" smtClean="0"/>
              <a:t>, </a:t>
            </a:r>
            <a:r>
              <a:rPr lang="en-US" sz="1200" i="1" dirty="0" smtClean="0"/>
              <a:t>9</a:t>
            </a:r>
            <a:r>
              <a:rPr lang="en-US" sz="1200" dirty="0" smtClean="0"/>
              <a:t>(4), 101-112.</a:t>
            </a:r>
          </a:p>
          <a:p>
            <a:pPr>
              <a:buNone/>
            </a:pPr>
            <a:endParaRPr lang="en-US" sz="1200" dirty="0" smtClean="0"/>
          </a:p>
          <a:p>
            <a:pPr>
              <a:buNone/>
            </a:pPr>
            <a:r>
              <a:rPr lang="en-US" sz="1200" dirty="0" err="1" smtClean="0"/>
              <a:t>Zha</a:t>
            </a:r>
            <a:r>
              <a:rPr lang="en-US" sz="1200" dirty="0" smtClean="0"/>
              <a:t>, S., Kelly, P., &amp; Park, M. (2006). An investigation of communicative competence of ESL students using electronic discussion boards</a:t>
            </a:r>
            <a:r>
              <a:rPr lang="en-US" sz="1200" i="1" dirty="0" smtClean="0"/>
              <a:t>. Journal of Research on Technology in Education</a:t>
            </a:r>
            <a:r>
              <a:rPr lang="en-US" sz="1200" dirty="0" smtClean="0"/>
              <a:t>, </a:t>
            </a:r>
            <a:r>
              <a:rPr lang="en-US" sz="1200" i="1" dirty="0" smtClean="0"/>
              <a:t>38</a:t>
            </a:r>
            <a:r>
              <a:rPr lang="en-US" sz="1200" dirty="0" smtClean="0"/>
              <a:t>(3), 349-67. </a:t>
            </a:r>
          </a:p>
          <a:p>
            <a:pPr>
              <a:buNone/>
            </a:pPr>
            <a:endParaRPr lang="en-US" sz="1200" dirty="0" smtClean="0"/>
          </a:p>
          <a:p>
            <a:pPr>
              <a:buNone/>
            </a:pPr>
            <a:r>
              <a:rPr lang="en-US" sz="1200" dirty="0" err="1" smtClean="0"/>
              <a:t>Zuger</a:t>
            </a:r>
            <a:r>
              <a:rPr lang="en-US" sz="1200" dirty="0" smtClean="0"/>
              <a:t>, S. (2009). English language learners take to tech. </a:t>
            </a:r>
            <a:r>
              <a:rPr lang="en-US" sz="1200" i="1" dirty="0" smtClean="0"/>
              <a:t>Technology &amp; Learning</a:t>
            </a:r>
            <a:r>
              <a:rPr lang="en-US" sz="1200" dirty="0" smtClean="0"/>
              <a:t>, </a:t>
            </a:r>
            <a:r>
              <a:rPr lang="en-US" sz="1200" i="1" dirty="0" smtClean="0"/>
              <a:t>29</a:t>
            </a:r>
            <a:r>
              <a:rPr lang="en-US" sz="1200" dirty="0" smtClean="0"/>
              <a:t>(8), 14.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smtClean="0"/>
              <a:t>Table of Contents</a:t>
            </a:r>
            <a:endParaRPr lang="en-US" sz="5400" b="1" dirty="0"/>
          </a:p>
        </p:txBody>
      </p:sp>
      <p:sp>
        <p:nvSpPr>
          <p:cNvPr id="3" name="Content Placeholder 2"/>
          <p:cNvSpPr>
            <a:spLocks noGrp="1"/>
          </p:cNvSpPr>
          <p:nvPr>
            <p:ph idx="1"/>
          </p:nvPr>
        </p:nvSpPr>
        <p:spPr>
          <a:xfrm>
            <a:off x="457200" y="1600200"/>
            <a:ext cx="8229600" cy="4854608"/>
          </a:xfrm>
        </p:spPr>
        <p:txBody>
          <a:bodyPr>
            <a:normAutofit fontScale="77500" lnSpcReduction="20000"/>
          </a:bodyPr>
          <a:lstStyle/>
          <a:p>
            <a:pPr>
              <a:lnSpc>
                <a:spcPct val="80000"/>
              </a:lnSpc>
              <a:buNone/>
            </a:pPr>
            <a:r>
              <a:rPr lang="en-US" sz="3200" b="1" dirty="0" smtClean="0">
                <a:latin typeface="Century" pitchFamily="18" charset="0"/>
              </a:rPr>
              <a:t>INTRODUCTION:</a:t>
            </a:r>
          </a:p>
          <a:p>
            <a:pPr>
              <a:lnSpc>
                <a:spcPct val="80000"/>
              </a:lnSpc>
              <a:buNone/>
            </a:pPr>
            <a:r>
              <a:rPr lang="en-US" sz="3200" b="1" dirty="0" smtClean="0">
                <a:latin typeface="Century" pitchFamily="18" charset="0"/>
              </a:rPr>
              <a:t>	</a:t>
            </a:r>
          </a:p>
          <a:p>
            <a:pPr>
              <a:lnSpc>
                <a:spcPct val="80000"/>
              </a:lnSpc>
              <a:buNone/>
            </a:pPr>
            <a:r>
              <a:rPr lang="en-US" sz="3200" b="1" dirty="0" smtClean="0">
                <a:latin typeface="Century" pitchFamily="18" charset="0"/>
              </a:rPr>
              <a:t>	Statement of the Problem………...slide  3</a:t>
            </a:r>
          </a:p>
          <a:p>
            <a:pPr>
              <a:lnSpc>
                <a:spcPct val="80000"/>
              </a:lnSpc>
              <a:buNone/>
            </a:pPr>
            <a:r>
              <a:rPr lang="en-US" sz="3200" b="1" dirty="0" smtClean="0">
                <a:latin typeface="Century" pitchFamily="18" charset="0"/>
              </a:rPr>
              <a:t>	</a:t>
            </a:r>
          </a:p>
          <a:p>
            <a:pPr>
              <a:lnSpc>
                <a:spcPct val="80000"/>
              </a:lnSpc>
              <a:buNone/>
            </a:pPr>
            <a:r>
              <a:rPr lang="en-US" sz="3200" b="1" dirty="0" smtClean="0">
                <a:latin typeface="Century" pitchFamily="18" charset="0"/>
              </a:rPr>
              <a:t>	Review of Related Literature …slide </a:t>
            </a:r>
            <a:r>
              <a:rPr lang="en-US" sz="3200" b="1" dirty="0" smtClean="0">
                <a:latin typeface="Century" pitchFamily="18" charset="0"/>
              </a:rPr>
              <a:t>4-11</a:t>
            </a:r>
          </a:p>
          <a:p>
            <a:pPr>
              <a:lnSpc>
                <a:spcPct val="80000"/>
              </a:lnSpc>
              <a:buNone/>
            </a:pPr>
            <a:r>
              <a:rPr lang="en-US" sz="3200" b="1" dirty="0" smtClean="0">
                <a:latin typeface="Century" pitchFamily="18" charset="0"/>
              </a:rPr>
              <a:t>	</a:t>
            </a:r>
          </a:p>
          <a:p>
            <a:pPr>
              <a:lnSpc>
                <a:spcPct val="80000"/>
              </a:lnSpc>
              <a:buNone/>
            </a:pPr>
            <a:r>
              <a:rPr lang="en-US" sz="3200" b="1" dirty="0" smtClean="0">
                <a:latin typeface="Century" pitchFamily="18" charset="0"/>
              </a:rPr>
              <a:t>	Statement of the Hypothesis……..slide </a:t>
            </a:r>
            <a:r>
              <a:rPr lang="en-US" sz="3200" b="1" dirty="0" smtClean="0">
                <a:latin typeface="Century" pitchFamily="18" charset="0"/>
              </a:rPr>
              <a:t>12</a:t>
            </a:r>
          </a:p>
          <a:p>
            <a:pPr>
              <a:buNone/>
            </a:pPr>
            <a:endParaRPr lang="en-US" sz="3200" b="1" dirty="0" smtClean="0">
              <a:latin typeface="Century" pitchFamily="18" charset="0"/>
            </a:endParaRPr>
          </a:p>
          <a:p>
            <a:pPr>
              <a:buNone/>
            </a:pPr>
            <a:r>
              <a:rPr lang="en-US" sz="3200" b="1" dirty="0" smtClean="0">
                <a:latin typeface="Century" pitchFamily="18" charset="0"/>
              </a:rPr>
              <a:t>METHOD:</a:t>
            </a:r>
            <a:endParaRPr lang="en-US" sz="3200" b="1" dirty="0" smtClean="0">
              <a:latin typeface="Century" pitchFamily="18" charset="0"/>
            </a:endParaRPr>
          </a:p>
          <a:p>
            <a:pPr>
              <a:buNone/>
            </a:pPr>
            <a:r>
              <a:rPr lang="en-US" sz="3200" b="1" dirty="0" smtClean="0">
                <a:latin typeface="Century" pitchFamily="18" charset="0"/>
              </a:rPr>
              <a:t>	</a:t>
            </a:r>
            <a:r>
              <a:rPr lang="en-US" sz="3200" b="1" dirty="0" smtClean="0">
                <a:latin typeface="Century" pitchFamily="18" charset="0"/>
              </a:rPr>
              <a:t>Participants </a:t>
            </a:r>
            <a:r>
              <a:rPr lang="en-US" sz="3200" b="1" dirty="0" smtClean="0">
                <a:latin typeface="Century" pitchFamily="18" charset="0"/>
              </a:rPr>
              <a:t>(N</a:t>
            </a:r>
            <a:r>
              <a:rPr lang="en-US" sz="3200" b="1" dirty="0" smtClean="0">
                <a:latin typeface="Century" pitchFamily="18" charset="0"/>
              </a:rPr>
              <a:t>)…………….………slide</a:t>
            </a:r>
            <a:endParaRPr lang="en-US" sz="3200" b="1" dirty="0" smtClean="0">
              <a:latin typeface="Century" pitchFamily="18" charset="0"/>
            </a:endParaRPr>
          </a:p>
          <a:p>
            <a:pPr>
              <a:buNone/>
            </a:pPr>
            <a:r>
              <a:rPr lang="en-US" sz="3200" b="1" dirty="0" smtClean="0">
                <a:latin typeface="Century" pitchFamily="18" charset="0"/>
              </a:rPr>
              <a:t> </a:t>
            </a:r>
          </a:p>
          <a:p>
            <a:pPr>
              <a:buNone/>
            </a:pPr>
            <a:r>
              <a:rPr lang="en-US" sz="3200" b="1" dirty="0" smtClean="0">
                <a:latin typeface="Century" pitchFamily="18" charset="0"/>
              </a:rPr>
              <a:t>	</a:t>
            </a:r>
            <a:r>
              <a:rPr lang="en-US" sz="3200" b="1" dirty="0" smtClean="0">
                <a:latin typeface="Century" pitchFamily="18" charset="0"/>
              </a:rPr>
              <a:t>Instrument(S) ………………………slide</a:t>
            </a:r>
            <a:endParaRPr lang="en-US" sz="3200" b="1" dirty="0" smtClean="0">
              <a:latin typeface="Century" pitchFamily="18" charset="0"/>
            </a:endParaRPr>
          </a:p>
          <a:p>
            <a:pPr>
              <a:lnSpc>
                <a:spcPct val="80000"/>
              </a:lnSpc>
              <a:buNone/>
            </a:pPr>
            <a:endParaRPr lang="en-US" sz="3200" b="1" dirty="0" smtClean="0">
              <a:latin typeface="Century" pitchFamily="18" charset="0"/>
            </a:endParaRPr>
          </a:p>
          <a:p>
            <a:pPr>
              <a:lnSpc>
                <a:spcPct val="80000"/>
              </a:lnSpc>
              <a:buNone/>
            </a:pPr>
            <a:r>
              <a:rPr lang="en-US" sz="3200" b="1" dirty="0" smtClean="0">
                <a:latin typeface="Century" pitchFamily="18" charset="0"/>
              </a:rPr>
              <a:t>REFERENCES…… .……………………..</a:t>
            </a:r>
            <a:r>
              <a:rPr lang="en-US" sz="3200" b="1" dirty="0" smtClean="0">
                <a:latin typeface="Century" pitchFamily="18" charset="0"/>
              </a:rPr>
              <a:t>slide </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8062912" cy="1089025"/>
          </a:xfrm>
        </p:spPr>
        <p:txBody>
          <a:bodyPr>
            <a:normAutofit fontScale="90000"/>
          </a:bodyPr>
          <a:lstStyle/>
          <a:p>
            <a:pPr algn="ctr"/>
            <a:r>
              <a:rPr lang="en-US" sz="5400" b="1" dirty="0" smtClean="0"/>
              <a:t>Statement</a:t>
            </a:r>
            <a:r>
              <a:rPr lang="en-US" b="1" dirty="0" smtClean="0"/>
              <a:t> of the Problem</a:t>
            </a:r>
            <a:endParaRPr lang="en-US" b="1" dirty="0"/>
          </a:p>
        </p:txBody>
      </p:sp>
      <p:sp>
        <p:nvSpPr>
          <p:cNvPr id="3" name="Subtitle 2"/>
          <p:cNvSpPr>
            <a:spLocks noGrp="1"/>
          </p:cNvSpPr>
          <p:nvPr>
            <p:ph type="subTitle" idx="1"/>
          </p:nvPr>
        </p:nvSpPr>
        <p:spPr>
          <a:xfrm>
            <a:off x="304800" y="1371600"/>
            <a:ext cx="8382000" cy="5257800"/>
          </a:xfrm>
        </p:spPr>
        <p:txBody>
          <a:bodyPr>
            <a:normAutofit fontScale="92500" lnSpcReduction="10000"/>
          </a:bodyPr>
          <a:lstStyle/>
          <a:p>
            <a:pPr algn="ctr"/>
            <a:r>
              <a:rPr lang="en-US" sz="3600" b="1" dirty="0" smtClean="0"/>
              <a:t> The ESL student population suffers from performance anxiety and lack of verbal communication </a:t>
            </a:r>
            <a:r>
              <a:rPr lang="en-US" sz="3600" b="1" dirty="0" smtClean="0"/>
              <a:t>skills. Students </a:t>
            </a:r>
            <a:r>
              <a:rPr lang="en-US" sz="3600" b="1" dirty="0" smtClean="0"/>
              <a:t>experience discomfort when speaking among native English speakers, in fear of making a mistake in pronunciation, usage, or comprehension. ESL students need a learning atmosphere that provides comfort and promotes student interaction and involvement.  </a:t>
            </a:r>
          </a:p>
          <a:p>
            <a:pPr algn="ct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    </a:t>
            </a:r>
            <a:r>
              <a:rPr lang="en-US" sz="5400" b="1" dirty="0" smtClean="0"/>
              <a:t>ESL Student Issues:</a:t>
            </a:r>
            <a:endParaRPr lang="en-US" sz="5400" b="1" dirty="0"/>
          </a:p>
        </p:txBody>
      </p:sp>
      <p:sp>
        <p:nvSpPr>
          <p:cNvPr id="3" name="Content Placeholder 2"/>
          <p:cNvSpPr>
            <a:spLocks noGrp="1"/>
          </p:cNvSpPr>
          <p:nvPr>
            <p:ph idx="1"/>
          </p:nvPr>
        </p:nvSpPr>
        <p:spPr/>
        <p:txBody>
          <a:bodyPr/>
          <a:lstStyle/>
          <a:p>
            <a:pPr>
              <a:buNone/>
            </a:pPr>
            <a:r>
              <a:rPr lang="en-US" sz="2000" b="1" dirty="0" smtClean="0"/>
              <a:t>ESL students suffer from performance anxiety and fear of speaking in front of native English-speaking peers.  They find it embarrassing, humiliating, and too much </a:t>
            </a:r>
            <a:r>
              <a:rPr lang="en-US" sz="2000" b="1" dirty="0" smtClean="0"/>
              <a:t>pressure </a:t>
            </a:r>
            <a:r>
              <a:rPr lang="en-US" sz="2000" b="1" dirty="0" smtClean="0">
                <a:solidFill>
                  <a:schemeClr val="bg1"/>
                </a:solidFill>
              </a:rPr>
              <a:t>(Long, 2008).</a:t>
            </a:r>
          </a:p>
          <a:p>
            <a:pPr>
              <a:buNone/>
            </a:pPr>
            <a:endParaRPr lang="en-US" sz="2000" b="1" dirty="0" smtClean="0"/>
          </a:p>
          <a:p>
            <a:pPr>
              <a:buNone/>
            </a:pPr>
            <a:r>
              <a:rPr lang="en-US" sz="2000" b="1" dirty="0" smtClean="0"/>
              <a:t>ESL students need  a variety of language experiences that encourage speaking, reading, writing, and hearing English, </a:t>
            </a:r>
            <a:r>
              <a:rPr lang="en-US" sz="2000" b="1" dirty="0" smtClean="0"/>
              <a:t>as well as verbal interaction. </a:t>
            </a:r>
            <a:r>
              <a:rPr lang="en-US" sz="2000" b="1" dirty="0" smtClean="0"/>
              <a:t>ESL students need a low-anxiety environment in order to learn a new language</a:t>
            </a:r>
            <a:r>
              <a:rPr lang="en-US" sz="2000" b="1" dirty="0" smtClean="0"/>
              <a:t> </a:t>
            </a:r>
            <a:r>
              <a:rPr lang="en-US" sz="2000" b="1" dirty="0" smtClean="0">
                <a:solidFill>
                  <a:schemeClr val="bg1"/>
                </a:solidFill>
              </a:rPr>
              <a:t>(Green, 2005; </a:t>
            </a:r>
            <a:r>
              <a:rPr lang="en-US" sz="2000" b="1" dirty="0" smtClean="0">
                <a:solidFill>
                  <a:schemeClr val="bg1"/>
                </a:solidFill>
              </a:rPr>
              <a:t>Johns &amp; </a:t>
            </a:r>
            <a:r>
              <a:rPr lang="en-US" sz="2000" b="1" dirty="0" err="1" smtClean="0">
                <a:solidFill>
                  <a:schemeClr val="bg1"/>
                </a:solidFill>
              </a:rPr>
              <a:t>Tórrez</a:t>
            </a:r>
            <a:r>
              <a:rPr lang="en-US" sz="2000" b="1" dirty="0" smtClean="0">
                <a:solidFill>
                  <a:schemeClr val="bg1"/>
                </a:solidFill>
              </a:rPr>
              <a:t>, 2001</a:t>
            </a:r>
            <a:r>
              <a:rPr lang="en-US" sz="2000" b="1" dirty="0" smtClean="0">
                <a:solidFill>
                  <a:schemeClr val="bg1"/>
                </a:solidFill>
              </a:rPr>
              <a:t>).</a:t>
            </a:r>
            <a:endParaRPr lang="en-US" sz="2000" b="1" dirty="0" smtClean="0">
              <a:solidFill>
                <a:schemeClr val="bg1"/>
              </a:solidFill>
            </a:endParaRPr>
          </a:p>
          <a:p>
            <a:pPr>
              <a:buNone/>
            </a:pPr>
            <a:endParaRPr lang="en-US" b="1" dirty="0" smtClean="0"/>
          </a:p>
          <a:p>
            <a:pPr>
              <a:buNone/>
            </a:pPr>
            <a:endParaRPr lang="en-US" b="1" dirty="0"/>
          </a:p>
        </p:txBody>
      </p:sp>
      <p:pic>
        <p:nvPicPr>
          <p:cNvPr id="4" name="rg_hi" descr="http://t3.gstatic.com/images?q=tbn:ANd9GcThS1E1tOmEcVvEOUt9ZWxH9_aQLAHkTnTdfNNsA_Nk9yJSolUHwg">
            <a:hlinkClick r:id="rId2"/>
          </p:cNvPr>
          <p:cNvPicPr/>
          <p:nvPr/>
        </p:nvPicPr>
        <p:blipFill>
          <a:blip r:embed="rId3" cstate="print"/>
          <a:srcRect/>
          <a:stretch>
            <a:fillRect/>
          </a:stretch>
        </p:blipFill>
        <p:spPr bwMode="auto">
          <a:xfrm>
            <a:off x="4724400" y="4876800"/>
            <a:ext cx="2628900" cy="174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485106"/>
          </a:xfrm>
        </p:spPr>
        <p:txBody>
          <a:bodyPr/>
          <a:lstStyle/>
          <a:p>
            <a:pPr algn="ctr"/>
            <a:r>
              <a:rPr lang="en-US" b="1" dirty="0" smtClean="0"/>
              <a:t>The Pros of Technology Infused Instruction</a:t>
            </a:r>
            <a:endParaRPr lang="en-US" b="1" dirty="0"/>
          </a:p>
        </p:txBody>
      </p:sp>
      <p:sp>
        <p:nvSpPr>
          <p:cNvPr id="3" name="Content Placeholder 2"/>
          <p:cNvSpPr>
            <a:spLocks noGrp="1"/>
          </p:cNvSpPr>
          <p:nvPr>
            <p:ph idx="1"/>
          </p:nvPr>
        </p:nvSpPr>
        <p:spPr>
          <a:xfrm>
            <a:off x="228600" y="1981200"/>
            <a:ext cx="8915400" cy="4876800"/>
          </a:xfrm>
        </p:spPr>
        <p:txBody>
          <a:bodyPr>
            <a:normAutofit/>
          </a:bodyPr>
          <a:lstStyle/>
          <a:p>
            <a:pPr>
              <a:buNone/>
            </a:pPr>
            <a:r>
              <a:rPr lang="en-US" sz="2000" b="1" dirty="0" smtClean="0"/>
              <a:t>Technology learning tools results in </a:t>
            </a:r>
            <a:r>
              <a:rPr lang="en-US" sz="2000" b="1" u="sng" dirty="0" smtClean="0"/>
              <a:t>motivation to learn </a:t>
            </a:r>
            <a:r>
              <a:rPr lang="en-US" sz="2000" b="1" dirty="0" smtClean="0"/>
              <a:t>and active engagement, while also promoting collaborative learning and peer-assisted </a:t>
            </a:r>
            <a:r>
              <a:rPr lang="en-US" sz="2000" b="1" dirty="0" smtClean="0"/>
              <a:t>learning. </a:t>
            </a:r>
            <a:r>
              <a:rPr lang="en-US" sz="1600" b="1" dirty="0" smtClean="0">
                <a:solidFill>
                  <a:schemeClr val="bg1"/>
                </a:solidFill>
              </a:rPr>
              <a:t>(Beckett, Wetzel, Chisholm, </a:t>
            </a:r>
            <a:r>
              <a:rPr lang="en-US" sz="1600" b="1" dirty="0" err="1" smtClean="0">
                <a:solidFill>
                  <a:schemeClr val="bg1"/>
                </a:solidFill>
              </a:rPr>
              <a:t>Zambo</a:t>
            </a:r>
            <a:r>
              <a:rPr lang="en-US" sz="1600" b="1" dirty="0" smtClean="0">
                <a:solidFill>
                  <a:schemeClr val="bg1"/>
                </a:solidFill>
              </a:rPr>
              <a:t>, Buss, Padgett, &amp; Odom, 2006; </a:t>
            </a:r>
            <a:r>
              <a:rPr lang="en-US" sz="1600" b="1" dirty="0" err="1" smtClean="0">
                <a:solidFill>
                  <a:schemeClr val="bg1"/>
                </a:solidFill>
              </a:rPr>
              <a:t>Chatel</a:t>
            </a:r>
            <a:r>
              <a:rPr lang="en-US" sz="1600" b="1" dirty="0" smtClean="0">
                <a:solidFill>
                  <a:schemeClr val="bg1"/>
                </a:solidFill>
              </a:rPr>
              <a:t>, 2002; Lee, 2006).</a:t>
            </a:r>
            <a:endParaRPr lang="en-US" sz="1600" dirty="0" smtClean="0">
              <a:solidFill>
                <a:schemeClr val="bg1"/>
              </a:solidFill>
            </a:endParaRPr>
          </a:p>
          <a:p>
            <a:pPr>
              <a:buNone/>
            </a:pPr>
            <a:endParaRPr lang="en-US" sz="1600" b="1" dirty="0" smtClean="0"/>
          </a:p>
          <a:p>
            <a:pPr>
              <a:buNone/>
            </a:pPr>
            <a:endParaRPr lang="en-US" sz="2000" b="1" dirty="0" smtClean="0"/>
          </a:p>
          <a:p>
            <a:pPr>
              <a:buNone/>
            </a:pPr>
            <a:r>
              <a:rPr lang="en-US" sz="2000" b="1" dirty="0" smtClean="0"/>
              <a:t>Technology tools and computers </a:t>
            </a:r>
            <a:r>
              <a:rPr lang="en-US" sz="2000" b="1" u="sng" dirty="0" smtClean="0"/>
              <a:t>promote verbal interaction </a:t>
            </a:r>
            <a:r>
              <a:rPr lang="en-US" sz="2000" b="1" dirty="0" smtClean="0"/>
              <a:t>and provide students with different learning experiences. The use of technology results an increase in willingness to participate and the ability to use language for social </a:t>
            </a:r>
            <a:r>
              <a:rPr lang="en-US" sz="2000" b="1" dirty="0" smtClean="0"/>
              <a:t>communication</a:t>
            </a:r>
            <a:r>
              <a:rPr lang="en-US" sz="1600" dirty="0" smtClean="0"/>
              <a:t> </a:t>
            </a:r>
            <a:r>
              <a:rPr lang="en-US" sz="1600" b="1" dirty="0" smtClean="0">
                <a:solidFill>
                  <a:schemeClr val="bg1"/>
                </a:solidFill>
              </a:rPr>
              <a:t>(</a:t>
            </a:r>
            <a:r>
              <a:rPr lang="en-US" sz="1600" b="1" dirty="0" err="1" smtClean="0">
                <a:solidFill>
                  <a:schemeClr val="bg1"/>
                </a:solidFill>
              </a:rPr>
              <a:t>Amiri</a:t>
            </a:r>
            <a:r>
              <a:rPr lang="en-US" sz="1600" b="1" dirty="0" smtClean="0">
                <a:solidFill>
                  <a:schemeClr val="bg1"/>
                </a:solidFill>
              </a:rPr>
              <a:t>, 2009; Green, 2005; </a:t>
            </a:r>
            <a:r>
              <a:rPr lang="en-US" sz="1600" b="1" dirty="0" err="1" smtClean="0">
                <a:solidFill>
                  <a:schemeClr val="bg1"/>
                </a:solidFill>
              </a:rPr>
              <a:t>Wen</a:t>
            </a:r>
            <a:r>
              <a:rPr lang="en-US" sz="1600" b="1" dirty="0" smtClean="0">
                <a:solidFill>
                  <a:schemeClr val="bg1"/>
                </a:solidFill>
              </a:rPr>
              <a:t>-chi Vivian &amp; </a:t>
            </a:r>
            <a:r>
              <a:rPr lang="en-US" sz="1600" b="1" dirty="0" err="1" smtClean="0">
                <a:solidFill>
                  <a:schemeClr val="bg1"/>
                </a:solidFill>
              </a:rPr>
              <a:t>Marek</a:t>
            </a:r>
            <a:r>
              <a:rPr lang="en-US" sz="1600" b="1" dirty="0" smtClean="0">
                <a:solidFill>
                  <a:schemeClr val="bg1"/>
                </a:solidFill>
              </a:rPr>
              <a:t>, 2010; Wood &amp; </a:t>
            </a:r>
            <a:r>
              <a:rPr lang="en-US" sz="1600" b="1" dirty="0" err="1" smtClean="0">
                <a:solidFill>
                  <a:schemeClr val="bg1"/>
                </a:solidFill>
              </a:rPr>
              <a:t>Ashfield</a:t>
            </a:r>
            <a:r>
              <a:rPr lang="en-US" sz="1600" b="1" dirty="0" smtClean="0">
                <a:solidFill>
                  <a:schemeClr val="bg1"/>
                </a:solidFill>
              </a:rPr>
              <a:t>, 2008; </a:t>
            </a:r>
            <a:r>
              <a:rPr lang="en-US" sz="1600" b="1" dirty="0" err="1" smtClean="0">
                <a:solidFill>
                  <a:schemeClr val="bg1"/>
                </a:solidFill>
              </a:rPr>
              <a:t>Zha</a:t>
            </a:r>
            <a:r>
              <a:rPr lang="en-US" sz="1600" b="1" dirty="0" smtClean="0">
                <a:solidFill>
                  <a:schemeClr val="bg1"/>
                </a:solidFill>
              </a:rPr>
              <a:t>, Kelly, &amp; Park, 2006; </a:t>
            </a:r>
            <a:r>
              <a:rPr lang="en-US" sz="1600" b="1" dirty="0" err="1" smtClean="0">
                <a:solidFill>
                  <a:schemeClr val="bg1"/>
                </a:solidFill>
              </a:rPr>
              <a:t>Zuger</a:t>
            </a:r>
            <a:r>
              <a:rPr lang="en-US" sz="1600" b="1" dirty="0" smtClean="0">
                <a:solidFill>
                  <a:schemeClr val="bg1"/>
                </a:solidFill>
              </a:rPr>
              <a:t>, 2009).</a:t>
            </a:r>
          </a:p>
          <a:p>
            <a:pPr>
              <a:buNone/>
            </a:pPr>
            <a:endParaRPr lang="en-US" sz="16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485106"/>
          </a:xfrm>
        </p:spPr>
        <p:txBody>
          <a:bodyPr/>
          <a:lstStyle/>
          <a:p>
            <a:pPr algn="ctr"/>
            <a:r>
              <a:rPr lang="en-US" b="1" dirty="0" smtClean="0"/>
              <a:t>The Pros of Technology Infused Instruction</a:t>
            </a:r>
            <a:endParaRPr lang="en-US" b="1" dirty="0"/>
          </a:p>
        </p:txBody>
      </p:sp>
      <p:sp>
        <p:nvSpPr>
          <p:cNvPr id="3" name="Content Placeholder 2"/>
          <p:cNvSpPr>
            <a:spLocks noGrp="1"/>
          </p:cNvSpPr>
          <p:nvPr>
            <p:ph idx="1"/>
          </p:nvPr>
        </p:nvSpPr>
        <p:spPr>
          <a:xfrm>
            <a:off x="228600" y="1981200"/>
            <a:ext cx="8915400" cy="4876800"/>
          </a:xfrm>
        </p:spPr>
        <p:txBody>
          <a:bodyPr>
            <a:normAutofit/>
          </a:bodyPr>
          <a:lstStyle/>
          <a:p>
            <a:pPr>
              <a:buNone/>
            </a:pPr>
            <a:endParaRPr lang="en-US" sz="1600" b="1" dirty="0" smtClean="0"/>
          </a:p>
          <a:p>
            <a:pPr>
              <a:buNone/>
            </a:pPr>
            <a:r>
              <a:rPr lang="en-US" sz="2000" b="1" dirty="0" smtClean="0"/>
              <a:t>Technology allows a </a:t>
            </a:r>
            <a:r>
              <a:rPr lang="en-US" sz="2000" b="1" dirty="0" smtClean="0"/>
              <a:t>teacher </a:t>
            </a:r>
            <a:r>
              <a:rPr lang="en-US" sz="2000" b="1" dirty="0" smtClean="0"/>
              <a:t>to </a:t>
            </a:r>
            <a:r>
              <a:rPr lang="en-US" sz="2000" b="1" dirty="0" smtClean="0"/>
              <a:t>help a student to discover, interpret, and translate cultural meanings and to understand the appropriate use of the language.  Technology helps to create a cultural, social, and linguistic bridge for diverse students who are learning English </a:t>
            </a:r>
            <a:r>
              <a:rPr lang="en-US" sz="1600" b="1" dirty="0" smtClean="0">
                <a:solidFill>
                  <a:schemeClr val="bg1"/>
                </a:solidFill>
              </a:rPr>
              <a:t>(</a:t>
            </a:r>
            <a:r>
              <a:rPr lang="en-US" sz="1600" b="1" dirty="0" err="1" smtClean="0">
                <a:solidFill>
                  <a:schemeClr val="bg1"/>
                </a:solidFill>
              </a:rPr>
              <a:t>Bao</a:t>
            </a:r>
            <a:r>
              <a:rPr lang="en-US" sz="1600" b="1" dirty="0" smtClean="0">
                <a:solidFill>
                  <a:schemeClr val="bg1"/>
                </a:solidFill>
              </a:rPr>
              <a:t>, 2006; </a:t>
            </a:r>
            <a:r>
              <a:rPr lang="en-US" sz="1600" b="1" dirty="0" err="1" smtClean="0">
                <a:solidFill>
                  <a:schemeClr val="bg1"/>
                </a:solidFill>
              </a:rPr>
              <a:t>Chatel</a:t>
            </a:r>
            <a:r>
              <a:rPr lang="en-US" sz="1600" b="1" dirty="0" smtClean="0">
                <a:solidFill>
                  <a:schemeClr val="bg1"/>
                </a:solidFill>
              </a:rPr>
              <a:t>, 2002; Cummins, 2000; Long, 2008; </a:t>
            </a:r>
            <a:r>
              <a:rPr lang="en-US" sz="1600" b="1" dirty="0" err="1" smtClean="0">
                <a:solidFill>
                  <a:schemeClr val="bg1"/>
                </a:solidFill>
              </a:rPr>
              <a:t>Traore</a:t>
            </a:r>
            <a:r>
              <a:rPr lang="en-US" sz="1600" b="1" dirty="0" smtClean="0">
                <a:solidFill>
                  <a:schemeClr val="bg1"/>
                </a:solidFill>
              </a:rPr>
              <a:t> &amp; </a:t>
            </a:r>
            <a:r>
              <a:rPr lang="en-US" sz="1600" b="1" dirty="0" err="1" smtClean="0">
                <a:solidFill>
                  <a:schemeClr val="bg1"/>
                </a:solidFill>
              </a:rPr>
              <a:t>Kyei-Blankson</a:t>
            </a:r>
            <a:r>
              <a:rPr lang="en-US" sz="1600" b="1" dirty="0" smtClean="0">
                <a:solidFill>
                  <a:schemeClr val="bg1"/>
                </a:solidFill>
              </a:rPr>
              <a:t>, 2011).</a:t>
            </a:r>
            <a:endParaRPr lang="en-US" sz="1600" b="1" dirty="0" smtClean="0">
              <a:solidFill>
                <a:schemeClr val="bg1"/>
              </a:solidFill>
            </a:endParaRPr>
          </a:p>
          <a:p>
            <a:pPr>
              <a:buNone/>
            </a:pPr>
            <a:endParaRPr lang="en-US" sz="1600" b="1" dirty="0" smtClean="0"/>
          </a:p>
          <a:p>
            <a:pPr>
              <a:buNone/>
            </a:pPr>
            <a:endParaRPr lang="en-US" sz="2000" b="1" dirty="0" smtClean="0"/>
          </a:p>
          <a:p>
            <a:pPr>
              <a:buNone/>
            </a:pPr>
            <a:r>
              <a:rPr lang="en-US" sz="2000" b="1" dirty="0" smtClean="0"/>
              <a:t>Visuals, provided by technology tools, help to reduce student –learning anxiety </a:t>
            </a:r>
            <a:r>
              <a:rPr lang="en-US" sz="1600" b="1" dirty="0" smtClean="0">
                <a:solidFill>
                  <a:schemeClr val="bg1"/>
                </a:solidFill>
              </a:rPr>
              <a:t>(Spezzini, 2010).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smtClean="0"/>
              <a:t>Why The Smartboard?</a:t>
            </a:r>
            <a:endParaRPr lang="en-US" sz="5400" b="1" dirty="0"/>
          </a:p>
        </p:txBody>
      </p:sp>
      <p:pic>
        <p:nvPicPr>
          <p:cNvPr id="4" name="il_fi" descr="http://pedagogy21.pbworks.com/f/1257524726/smartboard.jpg"/>
          <p:cNvPicPr>
            <a:picLocks noGrp="1"/>
          </p:cNvPicPr>
          <p:nvPr>
            <p:ph idx="1"/>
          </p:nvPr>
        </p:nvPicPr>
        <p:blipFill>
          <a:blip r:embed="rId2" cstate="print"/>
          <a:srcRect/>
          <a:stretch>
            <a:fillRect/>
          </a:stretch>
        </p:blipFill>
        <p:spPr bwMode="auto">
          <a:xfrm>
            <a:off x="1676400" y="1600200"/>
            <a:ext cx="5943600" cy="4038600"/>
          </a:xfrm>
          <a:prstGeom prst="rect">
            <a:avLst/>
          </a:prstGeom>
          <a:noFill/>
          <a:ln w="9525">
            <a:noFill/>
            <a:miter lim="800000"/>
            <a:headEnd/>
            <a:tailEnd/>
          </a:ln>
        </p:spPr>
      </p:pic>
      <p:sp>
        <p:nvSpPr>
          <p:cNvPr id="5" name="Rectangle 4"/>
          <p:cNvSpPr/>
          <p:nvPr/>
        </p:nvSpPr>
        <p:spPr>
          <a:xfrm>
            <a:off x="1676400" y="5791200"/>
            <a:ext cx="6172200" cy="369332"/>
          </a:xfrm>
          <a:prstGeom prst="rect">
            <a:avLst/>
          </a:prstGeom>
        </p:spPr>
        <p:txBody>
          <a:bodyPr wrap="square">
            <a:spAutoFit/>
          </a:bodyPr>
          <a:lstStyle/>
          <a:p>
            <a:r>
              <a:rPr lang="en-US" b="1" u="sng" dirty="0" smtClean="0">
                <a:hlinkClick r:id="rId3"/>
              </a:rPr>
              <a:t>http://www.youtube.com/watch?v=lCfmJCSAG70</a:t>
            </a:r>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          </a:t>
            </a:r>
            <a:r>
              <a:rPr lang="en-US" sz="5400" b="1" dirty="0" smtClean="0"/>
              <a:t>Smartboard?</a:t>
            </a:r>
            <a:endParaRPr lang="en-US" sz="5400" b="1" dirty="0"/>
          </a:p>
        </p:txBody>
      </p:sp>
      <p:sp>
        <p:nvSpPr>
          <p:cNvPr id="3" name="Content Placeholder 2"/>
          <p:cNvSpPr>
            <a:spLocks noGrp="1"/>
          </p:cNvSpPr>
          <p:nvPr>
            <p:ph idx="1"/>
          </p:nvPr>
        </p:nvSpPr>
        <p:spPr>
          <a:xfrm>
            <a:off x="457200" y="1219200"/>
            <a:ext cx="8229600" cy="4876800"/>
          </a:xfrm>
        </p:spPr>
        <p:txBody>
          <a:bodyPr/>
          <a:lstStyle/>
          <a:p>
            <a:pPr>
              <a:buNone/>
            </a:pPr>
            <a:r>
              <a:rPr lang="en-US" b="1" dirty="0" smtClean="0"/>
              <a:t>The smartboard is interactive, motivates students to learn, captures attention, allows for concentration, and provides for visual and tactile </a:t>
            </a:r>
            <a:r>
              <a:rPr lang="en-US" b="1" dirty="0" smtClean="0"/>
              <a:t>learners</a:t>
            </a:r>
            <a:r>
              <a:rPr lang="en-US" dirty="0" smtClean="0"/>
              <a:t> </a:t>
            </a:r>
            <a:r>
              <a:rPr lang="en-US" sz="1800" b="1" dirty="0" smtClean="0">
                <a:solidFill>
                  <a:schemeClr val="bg1"/>
                </a:solidFill>
              </a:rPr>
              <a:t>(</a:t>
            </a:r>
            <a:r>
              <a:rPr lang="en-US" sz="1800" b="1" dirty="0" err="1" smtClean="0">
                <a:solidFill>
                  <a:schemeClr val="bg1"/>
                </a:solidFill>
              </a:rPr>
              <a:t>Branzburg</a:t>
            </a:r>
            <a:r>
              <a:rPr lang="en-US" sz="1800" b="1" dirty="0" smtClean="0">
                <a:solidFill>
                  <a:schemeClr val="bg1"/>
                </a:solidFill>
              </a:rPr>
              <a:t>, 2007; Coyle, </a:t>
            </a:r>
            <a:r>
              <a:rPr lang="en-US" sz="1800" b="1" dirty="0" err="1" smtClean="0">
                <a:solidFill>
                  <a:schemeClr val="bg1"/>
                </a:solidFill>
              </a:rPr>
              <a:t>Yañez</a:t>
            </a:r>
            <a:r>
              <a:rPr lang="en-US" sz="1800" b="1" dirty="0" smtClean="0">
                <a:solidFill>
                  <a:schemeClr val="bg1"/>
                </a:solidFill>
              </a:rPr>
              <a:t>, &amp; </a:t>
            </a:r>
            <a:r>
              <a:rPr lang="en-US" sz="1800" b="1" dirty="0" err="1" smtClean="0">
                <a:solidFill>
                  <a:schemeClr val="bg1"/>
                </a:solidFill>
              </a:rPr>
              <a:t>Verdú</a:t>
            </a:r>
            <a:r>
              <a:rPr lang="en-US" sz="1800" b="1" dirty="0" smtClean="0">
                <a:solidFill>
                  <a:schemeClr val="bg1"/>
                </a:solidFill>
              </a:rPr>
              <a:t>, 2010; Lee, 2010; </a:t>
            </a:r>
            <a:r>
              <a:rPr lang="en-US" sz="1800" b="1" dirty="0" err="1" smtClean="0">
                <a:solidFill>
                  <a:schemeClr val="bg1"/>
                </a:solidFill>
              </a:rPr>
              <a:t>Spezzini</a:t>
            </a:r>
            <a:r>
              <a:rPr lang="en-US" sz="1800" b="1" dirty="0" smtClean="0">
                <a:solidFill>
                  <a:schemeClr val="bg1"/>
                </a:solidFill>
              </a:rPr>
              <a:t>, 2010; </a:t>
            </a:r>
            <a:r>
              <a:rPr lang="en-US" sz="1800" b="1" dirty="0" err="1" smtClean="0">
                <a:solidFill>
                  <a:schemeClr val="bg1"/>
                </a:solidFill>
              </a:rPr>
              <a:t>Traore</a:t>
            </a:r>
            <a:r>
              <a:rPr lang="en-US" sz="1800" b="1" dirty="0" smtClean="0">
                <a:solidFill>
                  <a:schemeClr val="bg1"/>
                </a:solidFill>
              </a:rPr>
              <a:t> &amp; </a:t>
            </a:r>
            <a:r>
              <a:rPr lang="en-US" sz="1800" b="1" dirty="0" err="1" smtClean="0">
                <a:solidFill>
                  <a:schemeClr val="bg1"/>
                </a:solidFill>
              </a:rPr>
              <a:t>Kyei-Blankson</a:t>
            </a:r>
            <a:r>
              <a:rPr lang="en-US" sz="1800" b="1" dirty="0" smtClean="0">
                <a:solidFill>
                  <a:schemeClr val="bg1"/>
                </a:solidFill>
              </a:rPr>
              <a:t>, 2011; Wood &amp; </a:t>
            </a:r>
            <a:r>
              <a:rPr lang="en-US" sz="1800" b="1" dirty="0" err="1" smtClean="0">
                <a:solidFill>
                  <a:schemeClr val="bg1"/>
                </a:solidFill>
              </a:rPr>
              <a:t>Ashfield</a:t>
            </a:r>
            <a:r>
              <a:rPr lang="en-US" sz="1800" b="1" dirty="0" smtClean="0">
                <a:solidFill>
                  <a:schemeClr val="bg1"/>
                </a:solidFill>
              </a:rPr>
              <a:t>, 2008).</a:t>
            </a:r>
            <a:endParaRPr lang="en-US" sz="1800" b="1" dirty="0" smtClean="0">
              <a:solidFill>
                <a:schemeClr val="bg1"/>
              </a:solidFill>
            </a:endParaRPr>
          </a:p>
          <a:p>
            <a:pPr>
              <a:buNone/>
            </a:pPr>
            <a:endParaRPr lang="en-US" b="1" dirty="0" smtClean="0"/>
          </a:p>
          <a:p>
            <a:pPr>
              <a:buNone/>
            </a:pPr>
            <a:endParaRPr lang="en-US" b="1" dirty="0"/>
          </a:p>
        </p:txBody>
      </p:sp>
      <p:pic>
        <p:nvPicPr>
          <p:cNvPr id="4" name="il_fi" descr="http://t3.gstatic.com/images?q=tbn:ANd9GcRzONXWZI73jWfEHifynjyliqPTieA0clmW0Cgf6jAEpCOVlYyKr-2rqR7Cpg"/>
          <p:cNvPicPr/>
          <p:nvPr/>
        </p:nvPicPr>
        <p:blipFill>
          <a:blip r:embed="rId2" cstate="print"/>
          <a:srcRect/>
          <a:stretch>
            <a:fillRect/>
          </a:stretch>
        </p:blipFill>
        <p:spPr bwMode="auto">
          <a:xfrm>
            <a:off x="2819400" y="3962400"/>
            <a:ext cx="35052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Cons of Technology…</a:t>
            </a:r>
            <a:endParaRPr lang="en-US" sz="5400" b="1" dirty="0"/>
          </a:p>
        </p:txBody>
      </p:sp>
      <p:sp>
        <p:nvSpPr>
          <p:cNvPr id="3" name="Content Placeholder 2"/>
          <p:cNvSpPr>
            <a:spLocks noGrp="1"/>
          </p:cNvSpPr>
          <p:nvPr>
            <p:ph idx="1"/>
          </p:nvPr>
        </p:nvSpPr>
        <p:spPr>
          <a:xfrm>
            <a:off x="228600" y="1371600"/>
            <a:ext cx="8915400" cy="4930808"/>
          </a:xfrm>
        </p:spPr>
        <p:txBody>
          <a:bodyPr>
            <a:normAutofit/>
          </a:bodyPr>
          <a:lstStyle/>
          <a:p>
            <a:pPr>
              <a:buNone/>
            </a:pPr>
            <a:endParaRPr lang="en-US" sz="2400" b="1" dirty="0" smtClean="0"/>
          </a:p>
          <a:p>
            <a:pPr>
              <a:buNone/>
            </a:pPr>
            <a:r>
              <a:rPr lang="en-US" sz="2400" b="1" dirty="0" smtClean="0"/>
              <a:t>Technology, such as the smartboard, is very expensive, and not all schools can afford such advanced learning tools </a:t>
            </a:r>
            <a:r>
              <a:rPr lang="en-US" sz="1600" b="1" dirty="0" smtClean="0">
                <a:solidFill>
                  <a:schemeClr val="bg1"/>
                </a:solidFill>
              </a:rPr>
              <a:t>(Lee, 2006; Phillips, 2008; </a:t>
            </a:r>
            <a:r>
              <a:rPr lang="en-US" sz="1600" b="1" dirty="0" err="1" smtClean="0">
                <a:solidFill>
                  <a:schemeClr val="bg1"/>
                </a:solidFill>
              </a:rPr>
              <a:t>Roblyer</a:t>
            </a:r>
            <a:r>
              <a:rPr lang="en-US" sz="1600" b="1" dirty="0" smtClean="0">
                <a:solidFill>
                  <a:schemeClr val="bg1"/>
                </a:solidFill>
              </a:rPr>
              <a:t> &amp; </a:t>
            </a:r>
            <a:r>
              <a:rPr lang="en-US" sz="1600" b="1" dirty="0" err="1" smtClean="0">
                <a:solidFill>
                  <a:schemeClr val="bg1"/>
                </a:solidFill>
              </a:rPr>
              <a:t>Knezek</a:t>
            </a:r>
            <a:r>
              <a:rPr lang="en-US" sz="1600" b="1" dirty="0" smtClean="0">
                <a:solidFill>
                  <a:schemeClr val="bg1"/>
                </a:solidFill>
              </a:rPr>
              <a:t>, 2003).</a:t>
            </a:r>
            <a:r>
              <a:rPr lang="en-US" sz="1600" dirty="0" smtClean="0"/>
              <a:t> </a:t>
            </a:r>
            <a:endParaRPr lang="en-US" sz="1600" b="1" dirty="0" smtClean="0"/>
          </a:p>
          <a:p>
            <a:pPr>
              <a:buNone/>
            </a:pPr>
            <a:endParaRPr lang="en-US" sz="2400" b="1" dirty="0" smtClean="0"/>
          </a:p>
          <a:p>
            <a:pPr>
              <a:buNone/>
            </a:pPr>
            <a:r>
              <a:rPr lang="en-US" sz="2400" b="1" dirty="0" smtClean="0"/>
              <a:t>Teacher Training: Teachers lack knowledge, experience, and training in using the smartboard creatively and effectively. Teachers are intimidated and fear the use of such advanced </a:t>
            </a:r>
            <a:r>
              <a:rPr lang="en-US" sz="2400" b="1" dirty="0" smtClean="0"/>
              <a:t>technologies </a:t>
            </a:r>
            <a:r>
              <a:rPr lang="en-US" sz="1600" b="1" dirty="0" smtClean="0">
                <a:solidFill>
                  <a:schemeClr val="bg1"/>
                </a:solidFill>
              </a:rPr>
              <a:t>(</a:t>
            </a:r>
            <a:r>
              <a:rPr lang="en-US" sz="1600" b="1" dirty="0" smtClean="0">
                <a:solidFill>
                  <a:schemeClr val="bg1"/>
                </a:solidFill>
              </a:rPr>
              <a:t>Aziz, 2008; Coyle, </a:t>
            </a:r>
            <a:r>
              <a:rPr lang="en-US" sz="1600" b="1" dirty="0" err="1" smtClean="0">
                <a:solidFill>
                  <a:schemeClr val="bg1"/>
                </a:solidFill>
              </a:rPr>
              <a:t>Yañez</a:t>
            </a:r>
            <a:r>
              <a:rPr lang="en-US" sz="1600" b="1" dirty="0" smtClean="0">
                <a:solidFill>
                  <a:schemeClr val="bg1"/>
                </a:solidFill>
              </a:rPr>
              <a:t>, &amp; </a:t>
            </a:r>
            <a:r>
              <a:rPr lang="en-US" sz="1600" b="1" dirty="0" err="1" smtClean="0">
                <a:solidFill>
                  <a:schemeClr val="bg1"/>
                </a:solidFill>
              </a:rPr>
              <a:t>Verdú</a:t>
            </a:r>
            <a:r>
              <a:rPr lang="en-US" sz="1600" b="1" dirty="0" smtClean="0">
                <a:solidFill>
                  <a:schemeClr val="bg1"/>
                </a:solidFill>
              </a:rPr>
              <a:t>, 2010; </a:t>
            </a:r>
            <a:r>
              <a:rPr lang="en-US" sz="1600" b="1" dirty="0" err="1" smtClean="0">
                <a:solidFill>
                  <a:schemeClr val="bg1"/>
                </a:solidFill>
              </a:rPr>
              <a:t>Lacina</a:t>
            </a:r>
            <a:r>
              <a:rPr lang="en-US" sz="1600" b="1" dirty="0" smtClean="0">
                <a:solidFill>
                  <a:schemeClr val="bg1"/>
                </a:solidFill>
              </a:rPr>
              <a:t>, 2004; Lee, 2006; Phillips, 2008; Smith &amp; Owens, 2010; Wood &amp; </a:t>
            </a:r>
            <a:r>
              <a:rPr lang="en-US" sz="1600" b="1" dirty="0" err="1" smtClean="0">
                <a:solidFill>
                  <a:schemeClr val="bg1"/>
                </a:solidFill>
              </a:rPr>
              <a:t>Ashfield</a:t>
            </a:r>
            <a:r>
              <a:rPr lang="en-US" sz="1600" b="1" dirty="0" smtClean="0">
                <a:solidFill>
                  <a:schemeClr val="bg1"/>
                </a:solidFill>
              </a:rPr>
              <a:t>, 2008; </a:t>
            </a:r>
            <a:r>
              <a:rPr lang="en-US" sz="1600" b="1" dirty="0" err="1" smtClean="0">
                <a:solidFill>
                  <a:schemeClr val="bg1"/>
                </a:solidFill>
              </a:rPr>
              <a:t>Zuger</a:t>
            </a:r>
            <a:r>
              <a:rPr lang="en-US" sz="1600" b="1" dirty="0" smtClean="0">
                <a:solidFill>
                  <a:schemeClr val="bg1"/>
                </a:solidFill>
              </a:rPr>
              <a:t>, 2009).</a:t>
            </a:r>
            <a:endParaRPr lang="en-US" sz="1600" b="1" dirty="0" smtClean="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727</TotalTime>
  <Words>1373</Words>
  <Application>Microsoft Office PowerPoint</Application>
  <PresentationFormat>On-screen Show (4:3)</PresentationFormat>
  <Paragraphs>142</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Verve</vt:lpstr>
      <vt:lpstr> The Integration of Smartboards in the ESL English Language  Instruction</vt:lpstr>
      <vt:lpstr>Table of Contents</vt:lpstr>
      <vt:lpstr>Statement of the Problem</vt:lpstr>
      <vt:lpstr>    ESL Student Issues:</vt:lpstr>
      <vt:lpstr>The Pros of Technology Infused Instruction</vt:lpstr>
      <vt:lpstr>The Pros of Technology Infused Instruction</vt:lpstr>
      <vt:lpstr>Why The Smartboard?</vt:lpstr>
      <vt:lpstr>          Smartboard?</vt:lpstr>
      <vt:lpstr>Cons of Technology…</vt:lpstr>
      <vt:lpstr>Cons of Technology</vt:lpstr>
      <vt:lpstr>Social Constructivism Theorist : Lev Vygotsky  </vt:lpstr>
      <vt:lpstr>Statement of the Hypothesis</vt:lpstr>
      <vt:lpstr>        Method: Participants</vt:lpstr>
      <vt:lpstr>  Method: Instruments</vt:lpstr>
      <vt:lpstr>References</vt:lpstr>
      <vt:lpstr>             References</vt:lpstr>
      <vt:lpstr>            References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Statement of the Problem</dc:title>
  <dc:creator>Debbie</dc:creator>
  <cp:lastModifiedBy>Debbie</cp:lastModifiedBy>
  <cp:revision>66</cp:revision>
  <dcterms:created xsi:type="dcterms:W3CDTF">2011-10-15T21:38:59Z</dcterms:created>
  <dcterms:modified xsi:type="dcterms:W3CDTF">2011-12-06T07:24:50Z</dcterms:modified>
</cp:coreProperties>
</file>